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3200400" cy="4572000"/>
  <p:notesSz cx="7102475" cy="9388475"/>
  <p:defaultTextStyle>
    <a:defPPr>
      <a:defRPr lang="en-US"/>
    </a:defPPr>
    <a:lvl1pPr marL="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3785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7570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13554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51406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189258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27110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664961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02813" algn="l" defTabSz="475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1" userDrawn="1">
          <p15:clr>
            <a:srgbClr val="A4A3A4"/>
          </p15:clr>
        </p15:guide>
        <p15:guide id="2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95" d="100"/>
          <a:sy n="95" d="100"/>
        </p:scale>
        <p:origin x="2460" y="-100"/>
      </p:cViewPr>
      <p:guideLst>
        <p:guide orient="horz" pos="1441"/>
        <p:guide pos="10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557484" y="22514"/>
            <a:ext cx="87399" cy="18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3245" tIns="21623" rIns="43245" bIns="21623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909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413438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900545"/>
            <a:ext cx="3200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16351" y="4253345"/>
            <a:ext cx="567698" cy="249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219" y="244476"/>
            <a:ext cx="540068" cy="5200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6" y="244476"/>
            <a:ext cx="1566863" cy="5200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2937935"/>
            <a:ext cx="2720340" cy="908050"/>
          </a:xfrm>
        </p:spPr>
        <p:txBody>
          <a:bodyPr anchor="t"/>
          <a:lstStyle>
            <a:lvl1pPr algn="l">
              <a:defRPr sz="181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1937810"/>
            <a:ext cx="272034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16230" indent="0">
              <a:buNone/>
              <a:defRPr sz="909">
                <a:solidFill>
                  <a:schemeClr val="tx1">
                    <a:tint val="75000"/>
                  </a:schemeClr>
                </a:solidFill>
              </a:defRPr>
            </a:lvl2pPr>
            <a:lvl3pPr marL="432462" indent="0">
              <a:buNone/>
              <a:defRPr sz="727">
                <a:solidFill>
                  <a:schemeClr val="tx1">
                    <a:tint val="75000"/>
                  </a:schemeClr>
                </a:solidFill>
              </a:defRPr>
            </a:lvl3pPr>
            <a:lvl4pPr marL="648692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4pPr>
            <a:lvl5pPr marL="864923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5pPr>
            <a:lvl6pPr marL="1081154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6pPr>
            <a:lvl7pPr marL="129738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7pPr>
            <a:lvl8pPr marL="1513616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8pPr>
            <a:lvl9pPr marL="1729847" indent="0">
              <a:buNone/>
              <a:defRPr sz="6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6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1" y="1422401"/>
            <a:ext cx="1053465" cy="4022725"/>
          </a:xfrm>
        </p:spPr>
        <p:txBody>
          <a:bodyPr/>
          <a:lstStyle>
            <a:lvl1pPr>
              <a:defRPr sz="1364"/>
            </a:lvl1pPr>
            <a:lvl2pPr>
              <a:defRPr sz="1091"/>
            </a:lvl2pPr>
            <a:lvl3pPr>
              <a:defRPr sz="1000"/>
            </a:lvl3pPr>
            <a:lvl4pPr>
              <a:defRPr sz="909"/>
            </a:lvl4pPr>
            <a:lvl5pPr>
              <a:defRPr sz="909"/>
            </a:lvl5pPr>
            <a:lvl6pPr>
              <a:defRPr sz="909"/>
            </a:lvl6pPr>
            <a:lvl7pPr>
              <a:defRPr sz="909"/>
            </a:lvl7pPr>
            <a:lvl8pPr>
              <a:defRPr sz="909"/>
            </a:lvl8pPr>
            <a:lvl9pPr>
              <a:defRPr sz="9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1" y="1023410"/>
            <a:ext cx="1414066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1" y="1449919"/>
            <a:ext cx="1414066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61" y="1023410"/>
            <a:ext cx="1414621" cy="426508"/>
          </a:xfrm>
        </p:spPr>
        <p:txBody>
          <a:bodyPr anchor="b"/>
          <a:lstStyle>
            <a:lvl1pPr marL="0" indent="0">
              <a:buNone/>
              <a:defRPr sz="1091" b="1"/>
            </a:lvl1pPr>
            <a:lvl2pPr marL="216230" indent="0">
              <a:buNone/>
              <a:defRPr sz="1000" b="1"/>
            </a:lvl2pPr>
            <a:lvl3pPr marL="432462" indent="0">
              <a:buNone/>
              <a:defRPr sz="909" b="1"/>
            </a:lvl3pPr>
            <a:lvl4pPr marL="648692" indent="0">
              <a:buNone/>
              <a:defRPr sz="727" b="1"/>
            </a:lvl4pPr>
            <a:lvl5pPr marL="864923" indent="0">
              <a:buNone/>
              <a:defRPr sz="727" b="1"/>
            </a:lvl5pPr>
            <a:lvl6pPr marL="1081154" indent="0">
              <a:buNone/>
              <a:defRPr sz="727" b="1"/>
            </a:lvl6pPr>
            <a:lvl7pPr marL="1297386" indent="0">
              <a:buNone/>
              <a:defRPr sz="727" b="1"/>
            </a:lvl7pPr>
            <a:lvl8pPr marL="1513616" indent="0">
              <a:buNone/>
              <a:defRPr sz="727" b="1"/>
            </a:lvl8pPr>
            <a:lvl9pPr marL="1729847" indent="0">
              <a:buNone/>
              <a:defRPr sz="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61" y="1449919"/>
            <a:ext cx="1414621" cy="2634192"/>
          </a:xfrm>
        </p:spPr>
        <p:txBody>
          <a:bodyPr/>
          <a:lstStyle>
            <a:lvl1pPr>
              <a:defRPr sz="1091"/>
            </a:lvl1pPr>
            <a:lvl2pPr>
              <a:defRPr sz="1000"/>
            </a:lvl2pPr>
            <a:lvl3pPr>
              <a:defRPr sz="909"/>
            </a:lvl3pPr>
            <a:lvl4pPr>
              <a:defRPr sz="727"/>
            </a:lvl4pPr>
            <a:lvl5pPr>
              <a:defRPr sz="727"/>
            </a:lvl5pPr>
            <a:lvl6pPr>
              <a:defRPr sz="727"/>
            </a:lvl6pPr>
            <a:lvl7pPr>
              <a:defRPr sz="727"/>
            </a:lvl7pPr>
            <a:lvl8pPr>
              <a:defRPr sz="727"/>
            </a:lvl8pPr>
            <a:lvl9pPr>
              <a:defRPr sz="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182033"/>
            <a:ext cx="1052910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70" y="182036"/>
            <a:ext cx="1789113" cy="3902075"/>
          </a:xfrm>
        </p:spPr>
        <p:txBody>
          <a:bodyPr/>
          <a:lstStyle>
            <a:lvl1pPr>
              <a:defRPr sz="1545"/>
            </a:lvl1pPr>
            <a:lvl2pPr>
              <a:defRPr sz="1364"/>
            </a:lvl2pPr>
            <a:lvl3pPr>
              <a:defRPr sz="1091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956735"/>
            <a:ext cx="1052910" cy="31273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2" y="3200401"/>
            <a:ext cx="192024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2" y="408516"/>
            <a:ext cx="1920240" cy="2743200"/>
          </a:xfrm>
        </p:spPr>
        <p:txBody>
          <a:bodyPr/>
          <a:lstStyle>
            <a:lvl1pPr marL="0" indent="0">
              <a:buNone/>
              <a:defRPr sz="1545"/>
            </a:lvl1pPr>
            <a:lvl2pPr marL="216230" indent="0">
              <a:buNone/>
              <a:defRPr sz="1364"/>
            </a:lvl2pPr>
            <a:lvl3pPr marL="432462" indent="0">
              <a:buNone/>
              <a:defRPr sz="1091"/>
            </a:lvl3pPr>
            <a:lvl4pPr marL="648692" indent="0">
              <a:buNone/>
              <a:defRPr sz="1000"/>
            </a:lvl4pPr>
            <a:lvl5pPr marL="864923" indent="0">
              <a:buNone/>
              <a:defRPr sz="1000"/>
            </a:lvl5pPr>
            <a:lvl6pPr marL="1081154" indent="0">
              <a:buNone/>
              <a:defRPr sz="1000"/>
            </a:lvl6pPr>
            <a:lvl7pPr marL="1297386" indent="0">
              <a:buNone/>
              <a:defRPr sz="1000"/>
            </a:lvl7pPr>
            <a:lvl8pPr marL="1513616" indent="0">
              <a:buNone/>
              <a:defRPr sz="1000"/>
            </a:lvl8pPr>
            <a:lvl9pPr marL="1729847" indent="0">
              <a:buNone/>
              <a:defRPr sz="1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2" y="3578225"/>
            <a:ext cx="1920240" cy="536575"/>
          </a:xfrm>
        </p:spPr>
        <p:txBody>
          <a:bodyPr/>
          <a:lstStyle>
            <a:lvl1pPr marL="0" indent="0">
              <a:buNone/>
              <a:defRPr sz="636"/>
            </a:lvl1pPr>
            <a:lvl2pPr marL="216230" indent="0">
              <a:buNone/>
              <a:defRPr sz="545"/>
            </a:lvl2pPr>
            <a:lvl3pPr marL="432462" indent="0">
              <a:buNone/>
              <a:defRPr sz="455"/>
            </a:lvl3pPr>
            <a:lvl4pPr marL="648692" indent="0">
              <a:buNone/>
              <a:defRPr sz="455"/>
            </a:lvl4pPr>
            <a:lvl5pPr marL="864923" indent="0">
              <a:buNone/>
              <a:defRPr sz="455"/>
            </a:lvl5pPr>
            <a:lvl6pPr marL="1081154" indent="0">
              <a:buNone/>
              <a:defRPr sz="455"/>
            </a:lvl6pPr>
            <a:lvl7pPr marL="1297386" indent="0">
              <a:buNone/>
              <a:defRPr sz="455"/>
            </a:lvl7pPr>
            <a:lvl8pPr marL="1513616" indent="0">
              <a:buNone/>
              <a:defRPr sz="455"/>
            </a:lvl8pPr>
            <a:lvl9pPr marL="1729847" indent="0">
              <a:buNone/>
              <a:defRPr sz="4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183093"/>
            <a:ext cx="2880360" cy="7620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1066801"/>
            <a:ext cx="2880360" cy="3017309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2" y="4237567"/>
            <a:ext cx="10134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4237567"/>
            <a:ext cx="746760" cy="243416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462" rtl="0" eaLnBrk="1" latinLnBrk="0" hangingPunct="1">
        <a:spcBef>
          <a:spcPct val="0"/>
        </a:spcBef>
        <a:buNone/>
        <a:defRPr sz="20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173" indent="-162173" algn="l" defTabSz="432462" rtl="0" eaLnBrk="1" latinLnBrk="0" hangingPunct="1">
        <a:spcBef>
          <a:spcPct val="20000"/>
        </a:spcBef>
        <a:buFont typeface="Arial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1pPr>
      <a:lvl2pPr marL="351375" indent="-135145" algn="l" defTabSz="432462" rtl="0" eaLnBrk="1" latinLnBrk="0" hangingPunct="1">
        <a:spcBef>
          <a:spcPct val="20000"/>
        </a:spcBef>
        <a:buFont typeface="Arial" pitchFamily="34" charset="0"/>
        <a:buChar char="–"/>
        <a:defRPr sz="1364" kern="1200">
          <a:solidFill>
            <a:schemeClr val="tx1"/>
          </a:solidFill>
          <a:latin typeface="+mn-lt"/>
          <a:ea typeface="+mn-ea"/>
          <a:cs typeface="+mn-cs"/>
        </a:defRPr>
      </a:lvl2pPr>
      <a:lvl3pPr marL="540576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756808" indent="-108115" algn="l" defTabSz="43246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73039" indent="-108115" algn="l" defTabSz="43246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189269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05500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21731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837962" indent="-108115" algn="l" defTabSz="43246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1pPr>
      <a:lvl2pPr marL="216230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2pPr>
      <a:lvl3pPr marL="43246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3pPr>
      <a:lvl4pPr marL="648692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4pPr>
      <a:lvl5pPr marL="864923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5pPr>
      <a:lvl6pPr marL="1081154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6pPr>
      <a:lvl7pPr marL="129738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7pPr>
      <a:lvl8pPr marL="1513616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8pPr>
      <a:lvl9pPr marL="1729847" algn="l" defTabSz="432462" rtl="0" eaLnBrk="1" latinLnBrk="0" hangingPunct="1">
        <a:defRPr sz="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9" y="207819"/>
            <a:ext cx="2315601" cy="544974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  <a:endParaRPr lang="en-US" sz="1273" dirty="0"/>
          </a:p>
          <a:p>
            <a:pPr algn="ctr"/>
            <a:r>
              <a:rPr lang="en-US" sz="1091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403" y="1108363"/>
            <a:ext cx="332987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5348" y="1174317"/>
            <a:ext cx="2430423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S-</a:t>
            </a:r>
            <a:r>
              <a:rPr lang="en-US" sz="1455" b="1" dirty="0"/>
              <a:t>ummarize Critical Steps</a:t>
            </a:r>
          </a:p>
          <a:p>
            <a:r>
              <a:rPr lang="en-US" b="1" dirty="0"/>
              <a:t> </a:t>
            </a:r>
            <a:r>
              <a:rPr lang="en-US" sz="909" dirty="0"/>
              <a:t>“What do you have to do today?”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160" y="1786106"/>
            <a:ext cx="379475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9569" y="1862134"/>
            <a:ext cx="2505358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A-</a:t>
            </a:r>
            <a:r>
              <a:rPr lang="en-US" sz="1455" b="1" dirty="0"/>
              <a:t>nticipate Errors </a:t>
            </a:r>
          </a:p>
          <a:p>
            <a:r>
              <a:rPr lang="en-US" sz="909" b="1" dirty="0"/>
              <a:t>“</a:t>
            </a:r>
            <a:r>
              <a:rPr lang="en-US" sz="909" dirty="0"/>
              <a:t>Where could you make a mistake?”</a:t>
            </a:r>
            <a:endParaRPr lang="en-US" sz="909" b="1" dirty="0"/>
          </a:p>
        </p:txBody>
      </p:sp>
      <p:sp>
        <p:nvSpPr>
          <p:cNvPr id="6" name="Rectangle 5"/>
          <p:cNvSpPr/>
          <p:nvPr/>
        </p:nvSpPr>
        <p:spPr>
          <a:xfrm>
            <a:off x="259809" y="2463849"/>
            <a:ext cx="328178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460" y="2535962"/>
            <a:ext cx="2429977" cy="470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F-</a:t>
            </a:r>
            <a:r>
              <a:rPr lang="en-US" sz="1455" b="1" dirty="0"/>
              <a:t>oresee the Consequences</a:t>
            </a:r>
            <a:endParaRPr lang="en-US" sz="1273" b="1" dirty="0"/>
          </a:p>
          <a:p>
            <a:r>
              <a:rPr lang="en-US" dirty="0"/>
              <a:t> </a:t>
            </a:r>
            <a:r>
              <a:rPr lang="en-US" sz="909" dirty="0"/>
              <a:t>“What is the worse thing that could happen?”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54999" y="3141592"/>
            <a:ext cx="337796" cy="503606"/>
          </a:xfrm>
          <a:prstGeom prst="rect">
            <a:avLst/>
          </a:prstGeom>
          <a:noFill/>
        </p:spPr>
        <p:txBody>
          <a:bodyPr wrap="none" lIns="83127" tIns="41564" rIns="83127" bIns="41564">
            <a:spAutoFit/>
          </a:bodyPr>
          <a:lstStyle/>
          <a:p>
            <a:pPr algn="ctr"/>
            <a:r>
              <a:rPr lang="en-US" sz="2727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7571" y="3223779"/>
            <a:ext cx="2413865" cy="45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5" b="1" dirty="0">
                <a:solidFill>
                  <a:schemeClr val="tx2"/>
                </a:solidFill>
              </a:rPr>
              <a:t>E-</a:t>
            </a:r>
            <a:r>
              <a:rPr lang="en-US" sz="1455" b="1" dirty="0"/>
              <a:t>valuate Defenses</a:t>
            </a:r>
          </a:p>
          <a:p>
            <a:r>
              <a:rPr lang="en-US" sz="909" dirty="0"/>
              <a:t> “How will you prevent it?”</a:t>
            </a:r>
            <a:endParaRPr lang="en-US" sz="909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4607" y="207818"/>
            <a:ext cx="2315601" cy="740860"/>
          </a:xfrm>
          <a:prstGeom prst="rect">
            <a:avLst/>
          </a:prstGeom>
          <a:noFill/>
          <a:ln>
            <a:noFill/>
          </a:ln>
        </p:spPr>
        <p:txBody>
          <a:bodyPr wrap="none" lIns="40909" tIns="20455" rIns="40909" bIns="20455" rtlCol="0">
            <a:spAutoFit/>
          </a:bodyPr>
          <a:lstStyle/>
          <a:p>
            <a:pPr algn="ctr"/>
            <a:r>
              <a:rPr lang="en-US" sz="2182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2182" b="1" dirty="0"/>
              <a:t> DIALOGUE</a:t>
            </a:r>
          </a:p>
          <a:p>
            <a:pPr algn="ctr"/>
            <a:r>
              <a:rPr lang="en-US" sz="1091" dirty="0"/>
              <a:t>Prevention Begins with a Conversation!</a:t>
            </a:r>
          </a:p>
          <a:p>
            <a:pPr algn="ctr"/>
            <a:endParaRPr lang="en-US" sz="1273" dirty="0"/>
          </a:p>
        </p:txBody>
      </p:sp>
      <p:sp>
        <p:nvSpPr>
          <p:cNvPr id="6" name="object 101"/>
          <p:cNvSpPr txBox="1"/>
          <p:nvPr/>
        </p:nvSpPr>
        <p:spPr>
          <a:xfrm>
            <a:off x="209632" y="1385454"/>
            <a:ext cx="2781137" cy="199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046" marR="155288" algn="ctr">
              <a:lnSpc>
                <a:spcPct val="101699"/>
              </a:lnSpc>
            </a:pPr>
            <a:r>
              <a:rPr lang="en-US" sz="1273" spc="18" dirty="0">
                <a:solidFill>
                  <a:srgbClr val="1E487C"/>
                </a:solidFill>
                <a:cs typeface="Calibri"/>
              </a:rPr>
              <a:t>Foresee the Consequences.</a:t>
            </a:r>
            <a:endParaRPr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152400" y="1600200"/>
            <a:ext cx="2845295" cy="783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1273" b="1" spc="114" dirty="0">
                <a:solidFill>
                  <a:srgbClr val="7F7F7F"/>
                </a:solidFill>
                <a:cs typeface="Verdana"/>
              </a:rPr>
              <a:t>We have the capability to use past experience to foresee potential injuries. </a:t>
            </a:r>
            <a:r>
              <a:rPr sz="1273" b="1" spc="114" dirty="0">
                <a:solidFill>
                  <a:srgbClr val="7F7F7F"/>
                </a:solidFill>
                <a:cs typeface="Verdana"/>
              </a:rPr>
              <a:t>Ask the</a:t>
            </a:r>
            <a:r>
              <a:rPr lang="en-US" sz="1273" b="1" spc="114" dirty="0">
                <a:solidFill>
                  <a:srgbClr val="7F7F7F"/>
                </a:solidFill>
                <a:cs typeface="Verdana"/>
              </a:rPr>
              <a:t> </a:t>
            </a:r>
            <a:r>
              <a:rPr sz="1273" b="1" spc="114" dirty="0">
                <a:solidFill>
                  <a:srgbClr val="7F7F7F"/>
                </a:solidFill>
                <a:cs typeface="Verdana"/>
              </a:rPr>
              <a:t>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400132" y="969818"/>
            <a:ext cx="2400137" cy="391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46" algn="ctr"/>
            <a:r>
              <a:rPr sz="2545" b="1" spc="173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2545" b="1" spc="164" dirty="0">
                <a:solidFill>
                  <a:srgbClr val="FF0000"/>
                </a:solidFill>
                <a:cs typeface="Verdana"/>
              </a:rPr>
              <a:t>F</a:t>
            </a:r>
            <a:r>
              <a:rPr lang="en-US" sz="2545" b="1" spc="159" dirty="0">
                <a:solidFill>
                  <a:srgbClr val="7F7F7F"/>
                </a:solidFill>
                <a:cs typeface="Verdana"/>
              </a:rPr>
              <a:t>oresee</a:t>
            </a:r>
            <a:r>
              <a:rPr sz="2545" b="1" spc="173" dirty="0">
                <a:solidFill>
                  <a:srgbClr val="7F7F7F"/>
                </a:solidFill>
                <a:cs typeface="Verdana"/>
              </a:rPr>
              <a:t>”</a:t>
            </a:r>
            <a:endParaRPr sz="2545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152400" y="2438400"/>
            <a:ext cx="2895599" cy="1631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What are foreseeable consequences that could occur during critical steps?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If a mistake does occur at the critical steps, what is the worst that can happen?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dirty="0">
                <a:solidFill>
                  <a:srgbClr val="585858"/>
                </a:solidFill>
                <a:cs typeface="Cambria"/>
              </a:rPr>
              <a:t>What kind of injuries or near misses have you witnessed?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091" b="1" dirty="0">
                <a:solidFill>
                  <a:srgbClr val="585858"/>
                </a:solidFill>
                <a:cs typeface="Cambria"/>
              </a:rPr>
              <a:t>When we realize it can happen to us, how does it impact safety performance? Do you have an example?</a:t>
            </a:r>
          </a:p>
        </p:txBody>
      </p:sp>
      <p:sp>
        <p:nvSpPr>
          <p:cNvPr id="30" name="object 23"/>
          <p:cNvSpPr/>
          <p:nvPr/>
        </p:nvSpPr>
        <p:spPr>
          <a:xfrm>
            <a:off x="722734" y="7621764"/>
            <a:ext cx="2238513" cy="917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09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154</Words>
  <Application>Microsoft Office PowerPoint</Application>
  <PresentationFormat>Custom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62</cp:revision>
  <cp:lastPrinted>2016-06-10T18:34:34Z</cp:lastPrinted>
  <dcterms:created xsi:type="dcterms:W3CDTF">2016-02-25T16:59:32Z</dcterms:created>
  <dcterms:modified xsi:type="dcterms:W3CDTF">2016-06-10T20:19:00Z</dcterms:modified>
</cp:coreProperties>
</file>