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4572000" cy="6400800"/>
  <p:notesSz cx="7102475" cy="9388475"/>
  <p:defaultTextStyle>
    <a:defPPr>
      <a:defRPr lang="en-US"/>
    </a:defPPr>
    <a:lvl1pPr marL="0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1pPr>
    <a:lvl2pPr marL="335774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2pPr>
    <a:lvl3pPr marL="671550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3pPr>
    <a:lvl4pPr marL="1007324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4pPr>
    <a:lvl5pPr marL="1343100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5pPr>
    <a:lvl6pPr marL="1678876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6pPr>
    <a:lvl7pPr marL="2014651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7pPr>
    <a:lvl8pPr marL="2350425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8pPr>
    <a:lvl9pPr marL="2686201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7" userDrawn="1">
          <p15:clr>
            <a:srgbClr val="A4A3A4"/>
          </p15:clr>
        </p15:guide>
        <p15:guide id="2" pos="14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07" autoAdjust="0"/>
  </p:normalViewPr>
  <p:slideViewPr>
    <p:cSldViewPr>
      <p:cViewPr varScale="1">
        <p:scale>
          <a:sx n="68" d="100"/>
          <a:sy n="68" d="100"/>
        </p:scale>
        <p:origin x="2444" y="60"/>
      </p:cViewPr>
      <p:guideLst>
        <p:guide orient="horz" pos="2017"/>
        <p:guide pos="14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266F6D7-8DEC-48CF-B7A8-488F17669D10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76A5DB-4CC4-4AAF-8CB5-1221E4719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24978" y="31512"/>
            <a:ext cx="122333" cy="25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0543" tIns="30272" rIns="60543" bIns="3027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273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5788139"/>
            <a:ext cx="45720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1260763"/>
            <a:ext cx="45720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eak-Safety-Logo origi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80502" y="5954683"/>
            <a:ext cx="810997" cy="3491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86027" y="342267"/>
            <a:ext cx="771526" cy="72809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452" y="342267"/>
            <a:ext cx="2238376" cy="72809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4113109"/>
            <a:ext cx="3886200" cy="1271270"/>
          </a:xfrm>
        </p:spPr>
        <p:txBody>
          <a:bodyPr anchor="t"/>
          <a:lstStyle>
            <a:lvl1pPr algn="l">
              <a:defRPr sz="254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2712935"/>
            <a:ext cx="3886200" cy="140017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0272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2pPr>
            <a:lvl3pPr marL="605447" indent="0">
              <a:buNone/>
              <a:defRPr sz="1018">
                <a:solidFill>
                  <a:schemeClr val="tx1">
                    <a:tint val="75000"/>
                  </a:schemeClr>
                </a:solidFill>
              </a:defRPr>
            </a:lvl3pPr>
            <a:lvl4pPr marL="908169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4pPr>
            <a:lvl5pPr marL="1210892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5pPr>
            <a:lvl6pPr marL="151361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6pPr>
            <a:lvl7pPr marL="1816340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7pPr>
            <a:lvl8pPr marL="2119062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8pPr>
            <a:lvl9pPr marL="242178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2" y="1991362"/>
            <a:ext cx="1504950" cy="5631815"/>
          </a:xfrm>
        </p:spPr>
        <p:txBody>
          <a:bodyPr/>
          <a:lstStyle>
            <a:lvl1pPr>
              <a:defRPr sz="1910"/>
            </a:lvl1pPr>
            <a:lvl2pPr>
              <a:defRPr sz="1527"/>
            </a:lvl2pPr>
            <a:lvl3pPr>
              <a:defRPr sz="1400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2" y="1991362"/>
            <a:ext cx="1504950" cy="5631815"/>
          </a:xfrm>
        </p:spPr>
        <p:txBody>
          <a:bodyPr/>
          <a:lstStyle>
            <a:lvl1pPr>
              <a:defRPr sz="1910"/>
            </a:lvl1pPr>
            <a:lvl2pPr>
              <a:defRPr sz="1527"/>
            </a:lvl2pPr>
            <a:lvl3pPr>
              <a:defRPr sz="1400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6330"/>
            <a:ext cx="41148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2" y="1432774"/>
            <a:ext cx="2020094" cy="597111"/>
          </a:xfrm>
        </p:spPr>
        <p:txBody>
          <a:bodyPr anchor="b"/>
          <a:lstStyle>
            <a:lvl1pPr marL="0" indent="0">
              <a:buNone/>
              <a:defRPr sz="1527" b="1"/>
            </a:lvl1pPr>
            <a:lvl2pPr marL="302722" indent="0">
              <a:buNone/>
              <a:defRPr sz="1400" b="1"/>
            </a:lvl2pPr>
            <a:lvl3pPr marL="605447" indent="0">
              <a:buNone/>
              <a:defRPr sz="1273" b="1"/>
            </a:lvl3pPr>
            <a:lvl4pPr marL="908169" indent="0">
              <a:buNone/>
              <a:defRPr sz="1018" b="1"/>
            </a:lvl4pPr>
            <a:lvl5pPr marL="1210892" indent="0">
              <a:buNone/>
              <a:defRPr sz="1018" b="1"/>
            </a:lvl5pPr>
            <a:lvl6pPr marL="1513616" indent="0">
              <a:buNone/>
              <a:defRPr sz="1018" b="1"/>
            </a:lvl6pPr>
            <a:lvl7pPr marL="1816340" indent="0">
              <a:buNone/>
              <a:defRPr sz="1018" b="1"/>
            </a:lvl7pPr>
            <a:lvl8pPr marL="2119062" indent="0">
              <a:buNone/>
              <a:defRPr sz="1018" b="1"/>
            </a:lvl8pPr>
            <a:lvl9pPr marL="2421786" indent="0">
              <a:buNone/>
              <a:defRPr sz="10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2" y="2029887"/>
            <a:ext cx="2020094" cy="3687869"/>
          </a:xfrm>
        </p:spPr>
        <p:txBody>
          <a:bodyPr/>
          <a:lstStyle>
            <a:lvl1pPr>
              <a:defRPr sz="1527"/>
            </a:lvl1pPr>
            <a:lvl2pPr>
              <a:defRPr sz="1400"/>
            </a:lvl2pPr>
            <a:lvl3pPr>
              <a:defRPr sz="1273"/>
            </a:lvl3pPr>
            <a:lvl4pPr>
              <a:defRPr sz="1018"/>
            </a:lvl4pPr>
            <a:lvl5pPr>
              <a:defRPr sz="1018"/>
            </a:lvl5pPr>
            <a:lvl6pPr>
              <a:defRPr sz="1018"/>
            </a:lvl6pPr>
            <a:lvl7pPr>
              <a:defRPr sz="1018"/>
            </a:lvl7pPr>
            <a:lvl8pPr>
              <a:defRPr sz="1018"/>
            </a:lvl8pPr>
            <a:lvl9pPr>
              <a:defRPr sz="10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7" y="1432774"/>
            <a:ext cx="2020887" cy="597111"/>
          </a:xfrm>
        </p:spPr>
        <p:txBody>
          <a:bodyPr anchor="b"/>
          <a:lstStyle>
            <a:lvl1pPr marL="0" indent="0">
              <a:buNone/>
              <a:defRPr sz="1527" b="1"/>
            </a:lvl1pPr>
            <a:lvl2pPr marL="302722" indent="0">
              <a:buNone/>
              <a:defRPr sz="1400" b="1"/>
            </a:lvl2pPr>
            <a:lvl3pPr marL="605447" indent="0">
              <a:buNone/>
              <a:defRPr sz="1273" b="1"/>
            </a:lvl3pPr>
            <a:lvl4pPr marL="908169" indent="0">
              <a:buNone/>
              <a:defRPr sz="1018" b="1"/>
            </a:lvl4pPr>
            <a:lvl5pPr marL="1210892" indent="0">
              <a:buNone/>
              <a:defRPr sz="1018" b="1"/>
            </a:lvl5pPr>
            <a:lvl6pPr marL="1513616" indent="0">
              <a:buNone/>
              <a:defRPr sz="1018" b="1"/>
            </a:lvl6pPr>
            <a:lvl7pPr marL="1816340" indent="0">
              <a:buNone/>
              <a:defRPr sz="1018" b="1"/>
            </a:lvl7pPr>
            <a:lvl8pPr marL="2119062" indent="0">
              <a:buNone/>
              <a:defRPr sz="1018" b="1"/>
            </a:lvl8pPr>
            <a:lvl9pPr marL="2421786" indent="0">
              <a:buNone/>
              <a:defRPr sz="10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7" y="2029887"/>
            <a:ext cx="2020887" cy="3687869"/>
          </a:xfrm>
        </p:spPr>
        <p:txBody>
          <a:bodyPr/>
          <a:lstStyle>
            <a:lvl1pPr>
              <a:defRPr sz="1527"/>
            </a:lvl1pPr>
            <a:lvl2pPr>
              <a:defRPr sz="1400"/>
            </a:lvl2pPr>
            <a:lvl3pPr>
              <a:defRPr sz="1273"/>
            </a:lvl3pPr>
            <a:lvl4pPr>
              <a:defRPr sz="1018"/>
            </a:lvl4pPr>
            <a:lvl5pPr>
              <a:defRPr sz="1018"/>
            </a:lvl5pPr>
            <a:lvl6pPr>
              <a:defRPr sz="1018"/>
            </a:lvl6pPr>
            <a:lvl7pPr>
              <a:defRPr sz="1018"/>
            </a:lvl7pPr>
            <a:lvl8pPr>
              <a:defRPr sz="1018"/>
            </a:lvl8pPr>
            <a:lvl9pPr>
              <a:defRPr sz="10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4846"/>
            <a:ext cx="1504157" cy="108458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9" y="254851"/>
            <a:ext cx="2555876" cy="5462905"/>
          </a:xfrm>
        </p:spPr>
        <p:txBody>
          <a:bodyPr/>
          <a:lstStyle>
            <a:lvl1pPr>
              <a:defRPr sz="2163"/>
            </a:lvl1pPr>
            <a:lvl2pPr>
              <a:defRPr sz="1910"/>
            </a:lvl2pPr>
            <a:lvl3pPr>
              <a:defRPr sz="1527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339430"/>
            <a:ext cx="1504157" cy="4378325"/>
          </a:xfrm>
        </p:spPr>
        <p:txBody>
          <a:bodyPr/>
          <a:lstStyle>
            <a:lvl1pPr marL="0" indent="0">
              <a:buNone/>
              <a:defRPr sz="890"/>
            </a:lvl1pPr>
            <a:lvl2pPr marL="302722" indent="0">
              <a:buNone/>
              <a:defRPr sz="763"/>
            </a:lvl2pPr>
            <a:lvl3pPr marL="605447" indent="0">
              <a:buNone/>
              <a:defRPr sz="637"/>
            </a:lvl3pPr>
            <a:lvl4pPr marL="908169" indent="0">
              <a:buNone/>
              <a:defRPr sz="637"/>
            </a:lvl4pPr>
            <a:lvl5pPr marL="1210892" indent="0">
              <a:buNone/>
              <a:defRPr sz="637"/>
            </a:lvl5pPr>
            <a:lvl6pPr marL="1513616" indent="0">
              <a:buNone/>
              <a:defRPr sz="637"/>
            </a:lvl6pPr>
            <a:lvl7pPr marL="1816340" indent="0">
              <a:buNone/>
              <a:defRPr sz="637"/>
            </a:lvl7pPr>
            <a:lvl8pPr marL="2119062" indent="0">
              <a:buNone/>
              <a:defRPr sz="637"/>
            </a:lvl8pPr>
            <a:lvl9pPr marL="2421786" indent="0">
              <a:buNone/>
              <a:defRPr sz="63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6" y="4480562"/>
            <a:ext cx="2743200" cy="52895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6" y="571922"/>
            <a:ext cx="2743200" cy="3840480"/>
          </a:xfrm>
        </p:spPr>
        <p:txBody>
          <a:bodyPr/>
          <a:lstStyle>
            <a:lvl1pPr marL="0" indent="0">
              <a:buNone/>
              <a:defRPr sz="2163"/>
            </a:lvl1pPr>
            <a:lvl2pPr marL="302722" indent="0">
              <a:buNone/>
              <a:defRPr sz="1910"/>
            </a:lvl2pPr>
            <a:lvl3pPr marL="605447" indent="0">
              <a:buNone/>
              <a:defRPr sz="1527"/>
            </a:lvl3pPr>
            <a:lvl4pPr marL="908169" indent="0">
              <a:buNone/>
              <a:defRPr sz="1400"/>
            </a:lvl4pPr>
            <a:lvl5pPr marL="1210892" indent="0">
              <a:buNone/>
              <a:defRPr sz="1400"/>
            </a:lvl5pPr>
            <a:lvl6pPr marL="1513616" indent="0">
              <a:buNone/>
              <a:defRPr sz="1400"/>
            </a:lvl6pPr>
            <a:lvl7pPr marL="1816340" indent="0">
              <a:buNone/>
              <a:defRPr sz="1400"/>
            </a:lvl7pPr>
            <a:lvl8pPr marL="2119062" indent="0">
              <a:buNone/>
              <a:defRPr sz="1400"/>
            </a:lvl8pPr>
            <a:lvl9pPr marL="2421786" indent="0">
              <a:buNone/>
              <a:defRPr sz="14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6" y="5009516"/>
            <a:ext cx="2743200" cy="751205"/>
          </a:xfrm>
        </p:spPr>
        <p:txBody>
          <a:bodyPr/>
          <a:lstStyle>
            <a:lvl1pPr marL="0" indent="0">
              <a:buNone/>
              <a:defRPr sz="890"/>
            </a:lvl1pPr>
            <a:lvl2pPr marL="302722" indent="0">
              <a:buNone/>
              <a:defRPr sz="763"/>
            </a:lvl2pPr>
            <a:lvl3pPr marL="605447" indent="0">
              <a:buNone/>
              <a:defRPr sz="637"/>
            </a:lvl3pPr>
            <a:lvl4pPr marL="908169" indent="0">
              <a:buNone/>
              <a:defRPr sz="637"/>
            </a:lvl4pPr>
            <a:lvl5pPr marL="1210892" indent="0">
              <a:buNone/>
              <a:defRPr sz="637"/>
            </a:lvl5pPr>
            <a:lvl6pPr marL="1513616" indent="0">
              <a:buNone/>
              <a:defRPr sz="637"/>
            </a:lvl6pPr>
            <a:lvl7pPr marL="1816340" indent="0">
              <a:buNone/>
              <a:defRPr sz="637"/>
            </a:lvl7pPr>
            <a:lvl8pPr marL="2119062" indent="0">
              <a:buNone/>
              <a:defRPr sz="637"/>
            </a:lvl8pPr>
            <a:lvl9pPr marL="2421786" indent="0">
              <a:buNone/>
              <a:defRPr sz="63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56330"/>
            <a:ext cx="4114800" cy="1066800"/>
          </a:xfrm>
          <a:prstGeom prst="rect">
            <a:avLst/>
          </a:prstGeom>
        </p:spPr>
        <p:txBody>
          <a:bodyPr vert="horz" lIns="47570" tIns="23785" rIns="47570" bIns="23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93522"/>
            <a:ext cx="4114800" cy="4224233"/>
          </a:xfrm>
          <a:prstGeom prst="rect">
            <a:avLst/>
          </a:prstGeom>
        </p:spPr>
        <p:txBody>
          <a:bodyPr vert="horz" lIns="47570" tIns="23785" rIns="47570" bIns="23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5932594"/>
            <a:ext cx="1066800" cy="340782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l">
              <a:defRPr sz="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3" y="5932594"/>
            <a:ext cx="1447800" cy="340782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ctr">
              <a:defRPr sz="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5932594"/>
            <a:ext cx="1066800" cy="340782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r">
              <a:defRPr sz="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5447" rtl="0" eaLnBrk="1" latinLnBrk="0" hangingPunct="1">
        <a:spcBef>
          <a:spcPct val="0"/>
        </a:spcBef>
        <a:buNone/>
        <a:defRPr sz="2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7042" indent="-227042" algn="l" defTabSz="605447" rtl="0" eaLnBrk="1" latinLnBrk="0" hangingPunct="1">
        <a:spcBef>
          <a:spcPct val="20000"/>
        </a:spcBef>
        <a:buFont typeface="Arial" pitchFamily="34" charset="0"/>
        <a:buChar char="•"/>
        <a:defRPr sz="2163" kern="1200">
          <a:solidFill>
            <a:schemeClr val="tx1"/>
          </a:solidFill>
          <a:latin typeface="+mn-lt"/>
          <a:ea typeface="+mn-ea"/>
          <a:cs typeface="+mn-cs"/>
        </a:defRPr>
      </a:lvl1pPr>
      <a:lvl2pPr marL="491925" indent="-189203" algn="l" defTabSz="605447" rtl="0" eaLnBrk="1" latinLnBrk="0" hangingPunct="1">
        <a:spcBef>
          <a:spcPct val="20000"/>
        </a:spcBef>
        <a:buFont typeface="Arial" pitchFamily="34" charset="0"/>
        <a:buChar char="–"/>
        <a:defRPr sz="1910" kern="1200">
          <a:solidFill>
            <a:schemeClr val="tx1"/>
          </a:solidFill>
          <a:latin typeface="+mn-lt"/>
          <a:ea typeface="+mn-ea"/>
          <a:cs typeface="+mn-cs"/>
        </a:defRPr>
      </a:lvl2pPr>
      <a:lvl3pPr marL="756806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527" kern="1200">
          <a:solidFill>
            <a:schemeClr val="tx1"/>
          </a:solidFill>
          <a:latin typeface="+mn-lt"/>
          <a:ea typeface="+mn-ea"/>
          <a:cs typeface="+mn-cs"/>
        </a:defRPr>
      </a:lvl3pPr>
      <a:lvl4pPr marL="1059531" indent="-151361" algn="l" defTabSz="605447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62255" indent="-151361" algn="l" defTabSz="605447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64977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67700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70423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73147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02722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05447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08169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10892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513616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816340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119062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421786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72309" y="290947"/>
            <a:ext cx="3233569" cy="762963"/>
          </a:xfrm>
          <a:prstGeom prst="rect">
            <a:avLst/>
          </a:prstGeom>
          <a:noFill/>
          <a:ln>
            <a:noFill/>
          </a:ln>
        </p:spPr>
        <p:txBody>
          <a:bodyPr wrap="none" lIns="57273" tIns="28637" rIns="57273" bIns="28637" rtlCol="0">
            <a:spAutoFit/>
          </a:bodyPr>
          <a:lstStyle/>
          <a:p>
            <a:pPr algn="ctr"/>
            <a:r>
              <a:rPr lang="en-US" sz="3055" b="1" dirty="0">
                <a:solidFill>
                  <a:schemeClr val="accent1">
                    <a:lumMod val="75000"/>
                  </a:schemeClr>
                </a:solidFill>
              </a:rPr>
              <a:t>SAFE</a:t>
            </a:r>
            <a:r>
              <a:rPr lang="en-US" sz="3055" b="1" dirty="0"/>
              <a:t> DIALOGUE</a:t>
            </a:r>
            <a:endParaRPr lang="en-US" sz="1782" dirty="0"/>
          </a:p>
          <a:p>
            <a:pPr algn="ctr"/>
            <a:r>
              <a:rPr lang="en-US" sz="1527" dirty="0"/>
              <a:t>Prevention Begins with a Conversation!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245" y="1551709"/>
            <a:ext cx="465861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9208" y="1644044"/>
            <a:ext cx="3402592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S-</a:t>
            </a:r>
            <a:r>
              <a:rPr lang="en-US" sz="2037" b="1" dirty="0"/>
              <a:t>ummarize Critical Steps</a:t>
            </a:r>
          </a:p>
          <a:p>
            <a:r>
              <a:rPr lang="en-US" sz="1977" b="1" dirty="0"/>
              <a:t> </a:t>
            </a:r>
            <a:r>
              <a:rPr lang="en-US" sz="1273" dirty="0"/>
              <a:t>“What do you have to do today?”</a:t>
            </a:r>
            <a:endParaRPr lang="en-US" sz="1977" dirty="0"/>
          </a:p>
        </p:txBody>
      </p:sp>
      <p:sp>
        <p:nvSpPr>
          <p:cNvPr id="7" name="Rectangle 6"/>
          <p:cNvSpPr/>
          <p:nvPr/>
        </p:nvSpPr>
        <p:spPr>
          <a:xfrm>
            <a:off x="373384" y="2500549"/>
            <a:ext cx="531585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117" y="2606989"/>
            <a:ext cx="3507501" cy="6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A-</a:t>
            </a:r>
            <a:r>
              <a:rPr lang="en-US" sz="2037" b="1" dirty="0"/>
              <a:t>nticipate Errors </a:t>
            </a:r>
          </a:p>
          <a:p>
            <a:r>
              <a:rPr lang="en-US" sz="1273" b="1" dirty="0"/>
              <a:t>“</a:t>
            </a:r>
            <a:r>
              <a:rPr lang="en-US" sz="1273" dirty="0"/>
              <a:t>Where could you make a mistake?”</a:t>
            </a:r>
            <a:endParaRPr lang="en-US" sz="1273" b="1" dirty="0"/>
          </a:p>
        </p:txBody>
      </p:sp>
      <p:sp>
        <p:nvSpPr>
          <p:cNvPr id="6" name="Rectangle 5"/>
          <p:cNvSpPr/>
          <p:nvPr/>
        </p:nvSpPr>
        <p:spPr>
          <a:xfrm>
            <a:off x="409454" y="3449389"/>
            <a:ext cx="459449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1765" y="3550347"/>
            <a:ext cx="3401968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F-</a:t>
            </a:r>
            <a:r>
              <a:rPr lang="en-US" sz="2037" b="1" dirty="0"/>
              <a:t>oresee the Consequences</a:t>
            </a:r>
            <a:endParaRPr lang="en-US" sz="1782" b="1" dirty="0"/>
          </a:p>
          <a:p>
            <a:r>
              <a:rPr lang="en-US" sz="1977" dirty="0"/>
              <a:t> </a:t>
            </a:r>
            <a:r>
              <a:rPr lang="en-US" sz="1273" dirty="0"/>
              <a:t>“What is the worse thing that could happen?”</a:t>
            </a:r>
            <a:endParaRPr lang="en-US" sz="1977" b="1" dirty="0"/>
          </a:p>
        </p:txBody>
      </p:sp>
      <p:sp>
        <p:nvSpPr>
          <p:cNvPr id="9" name="Rectangle 8"/>
          <p:cNvSpPr/>
          <p:nvPr/>
        </p:nvSpPr>
        <p:spPr>
          <a:xfrm>
            <a:off x="402238" y="4398230"/>
            <a:ext cx="473876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4320" y="4513291"/>
            <a:ext cx="3379411" cy="6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E-</a:t>
            </a:r>
            <a:r>
              <a:rPr lang="en-US" sz="2037" b="1" dirty="0"/>
              <a:t>valuate Defenses</a:t>
            </a:r>
          </a:p>
          <a:p>
            <a:r>
              <a:rPr lang="en-US" sz="1273" dirty="0"/>
              <a:t> “How will you prevent it?”</a:t>
            </a:r>
            <a:endParaRPr lang="en-US" sz="1273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72306" y="290945"/>
            <a:ext cx="3233569" cy="1037204"/>
          </a:xfrm>
          <a:prstGeom prst="rect">
            <a:avLst/>
          </a:prstGeom>
          <a:noFill/>
          <a:ln>
            <a:noFill/>
          </a:ln>
        </p:spPr>
        <p:txBody>
          <a:bodyPr wrap="none" lIns="57273" tIns="28637" rIns="57273" bIns="28637" rtlCol="0">
            <a:spAutoFit/>
          </a:bodyPr>
          <a:lstStyle/>
          <a:p>
            <a:pPr algn="ctr"/>
            <a:r>
              <a:rPr lang="en-US" sz="3055" b="1" dirty="0">
                <a:solidFill>
                  <a:schemeClr val="accent1">
                    <a:lumMod val="75000"/>
                  </a:schemeClr>
                </a:solidFill>
              </a:rPr>
              <a:t>SAFE</a:t>
            </a:r>
            <a:r>
              <a:rPr lang="en-US" sz="3055" b="1" dirty="0"/>
              <a:t> DIALOGUE</a:t>
            </a:r>
          </a:p>
          <a:p>
            <a:pPr algn="ctr"/>
            <a:r>
              <a:rPr lang="en-US" sz="1527" dirty="0"/>
              <a:t>Prevention Begins with a Conversation!</a:t>
            </a:r>
          </a:p>
          <a:p>
            <a:pPr algn="ctr"/>
            <a:endParaRPr lang="en-US" sz="1782" dirty="0"/>
          </a:p>
        </p:txBody>
      </p:sp>
      <p:sp>
        <p:nvSpPr>
          <p:cNvPr id="27" name="object 19"/>
          <p:cNvSpPr txBox="1"/>
          <p:nvPr/>
        </p:nvSpPr>
        <p:spPr>
          <a:xfrm>
            <a:off x="152400" y="2346960"/>
            <a:ext cx="4267200" cy="2111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164" marR="6465" algn="ctr">
              <a:lnSpc>
                <a:spcPct val="98000"/>
              </a:lnSpc>
            </a:pPr>
            <a:r>
              <a:rPr lang="en-US" sz="2800" b="1" spc="160" dirty="0">
                <a:solidFill>
                  <a:srgbClr val="7F7F7F"/>
                </a:solidFill>
                <a:cs typeface="Verdana"/>
              </a:rPr>
              <a:t>Errors are predictable.  </a:t>
            </a:r>
          </a:p>
          <a:p>
            <a:pPr marL="16164" marR="6465" algn="ctr">
              <a:lnSpc>
                <a:spcPct val="98000"/>
              </a:lnSpc>
            </a:pPr>
            <a:endParaRPr lang="en-US" sz="2800" b="1" spc="160" dirty="0">
              <a:solidFill>
                <a:srgbClr val="7F7F7F"/>
              </a:solidFill>
              <a:cs typeface="Verdana"/>
            </a:endParaRPr>
          </a:p>
          <a:p>
            <a:pPr marL="16164" marR="6465" algn="ctr">
              <a:lnSpc>
                <a:spcPct val="98000"/>
              </a:lnSpc>
            </a:pPr>
            <a:r>
              <a:rPr lang="en-US" sz="2800" b="1" spc="160" dirty="0">
                <a:solidFill>
                  <a:srgbClr val="7F7F7F"/>
                </a:solidFill>
                <a:cs typeface="Verdana"/>
              </a:rPr>
              <a:t>A </a:t>
            </a:r>
            <a:r>
              <a:rPr lang="en-US" sz="2800" b="1" spc="160" dirty="0">
                <a:solidFill>
                  <a:schemeClr val="accent1">
                    <a:lumMod val="75000"/>
                  </a:schemeClr>
                </a:solidFill>
                <a:cs typeface="Verdana"/>
              </a:rPr>
              <a:t>SAFE DIALOGUE </a:t>
            </a:r>
            <a:r>
              <a:rPr lang="en-US" sz="2800" b="1" spc="160" dirty="0">
                <a:solidFill>
                  <a:srgbClr val="7F7F7F"/>
                </a:solidFill>
                <a:cs typeface="Verdana"/>
              </a:rPr>
              <a:t>will help you anticipate mistakes.</a:t>
            </a:r>
          </a:p>
        </p:txBody>
      </p:sp>
      <p:sp>
        <p:nvSpPr>
          <p:cNvPr id="28" name="object 20"/>
          <p:cNvSpPr txBox="1"/>
          <p:nvPr/>
        </p:nvSpPr>
        <p:spPr>
          <a:xfrm>
            <a:off x="605905" y="1403176"/>
            <a:ext cx="3360192" cy="517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164" algn="ctr"/>
            <a:r>
              <a:rPr lang="en-US" sz="3360" b="1" spc="25" dirty="0">
                <a:solidFill>
                  <a:srgbClr val="1E487C"/>
                </a:solidFill>
                <a:cs typeface="Calibri"/>
              </a:rPr>
              <a:t>The Value</a:t>
            </a:r>
            <a:endParaRPr sz="3360" b="1" dirty="0">
              <a:cs typeface="Verdana"/>
            </a:endParaRPr>
          </a:p>
        </p:txBody>
      </p:sp>
      <p:sp>
        <p:nvSpPr>
          <p:cNvPr id="30" name="object 23"/>
          <p:cNvSpPr/>
          <p:nvPr/>
        </p:nvSpPr>
        <p:spPr>
          <a:xfrm>
            <a:off x="1057548" y="10670470"/>
            <a:ext cx="3133918" cy="12848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73"/>
          </a:p>
        </p:txBody>
      </p:sp>
    </p:spTree>
    <p:extLst>
      <p:ext uri="{BB962C8B-B14F-4D97-AF65-F5344CB8AC3E}">
        <p14:creationId xmlns:p14="http://schemas.microsoft.com/office/powerpoint/2010/main" val="250241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82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 Lynn</cp:lastModifiedBy>
  <cp:revision>60</cp:revision>
  <cp:lastPrinted>2016-06-10T18:34:34Z</cp:lastPrinted>
  <dcterms:created xsi:type="dcterms:W3CDTF">2016-02-25T16:59:32Z</dcterms:created>
  <dcterms:modified xsi:type="dcterms:W3CDTF">2016-06-12T23:16:20Z</dcterms:modified>
</cp:coreProperties>
</file>