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7772400" cy="10058400"/>
  <p:notesSz cx="7102475" cy="9388475"/>
  <p:defaultTextStyle>
    <a:defPPr>
      <a:defRPr lang="en-US"/>
    </a:defPPr>
    <a:lvl1pPr marL="0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1pPr>
    <a:lvl2pPr marL="545633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2pPr>
    <a:lvl3pPr marL="1091269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3pPr>
    <a:lvl4pPr marL="1636902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4pPr>
    <a:lvl5pPr marL="2182538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5pPr>
    <a:lvl6pPr marL="2728174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6pPr>
    <a:lvl7pPr marL="3273808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7pPr>
    <a:lvl8pPr marL="3819441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8pPr>
    <a:lvl9pPr marL="4365077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0" userDrawn="1">
          <p15:clr>
            <a:srgbClr val="A4A3A4"/>
          </p15:clr>
        </p15:guide>
        <p15:guide id="2" pos="245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07" autoAdjust="0"/>
  </p:normalViewPr>
  <p:slideViewPr>
    <p:cSldViewPr>
      <p:cViewPr varScale="1">
        <p:scale>
          <a:sx n="44" d="100"/>
          <a:sy n="44" d="100"/>
        </p:scale>
        <p:origin x="2340" y="32"/>
      </p:cViewPr>
      <p:guideLst>
        <p:guide orient="horz" pos="3170"/>
        <p:guide pos="24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266F6D7-8DEC-48CF-B7A8-488F17669D10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76A5DB-4CC4-4AAF-8CB5-1221E47195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3782464" y="49543"/>
            <a:ext cx="192201" cy="40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7570" rIns="95139" bIns="4757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0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9095647"/>
            <a:ext cx="7772400" cy="0"/>
          </a:xfrm>
          <a:prstGeom prst="line">
            <a:avLst/>
          </a:prstGeom>
          <a:ln w="31750"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1676400"/>
            <a:ext cx="7772400" cy="0"/>
          </a:xfrm>
          <a:prstGeom prst="line">
            <a:avLst/>
          </a:prstGeom>
          <a:ln w="31750"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Peak-Safety-Logo origin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96854" y="9357360"/>
            <a:ext cx="1378695" cy="5486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6" y="537849"/>
            <a:ext cx="1311594" cy="1144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9" y="537849"/>
            <a:ext cx="3805239" cy="1144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7" y="6463457"/>
            <a:ext cx="6606540" cy="1997710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7" y="4263184"/>
            <a:ext cx="6606540" cy="220027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7569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513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27097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4pPr>
            <a:lvl5pPr marL="1902796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5pPr>
            <a:lvl6pPr marL="2378496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6pPr>
            <a:lvl7pPr marL="2854197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7pPr>
            <a:lvl8pPr marL="3329894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8pPr>
            <a:lvl9pPr marL="3805595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8" y="3129284"/>
            <a:ext cx="2558415" cy="8849995"/>
          </a:xfrm>
        </p:spPr>
        <p:txBody>
          <a:bodyPr/>
          <a:lstStyle>
            <a:lvl1pPr>
              <a:defRPr sz="3001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3" y="3129284"/>
            <a:ext cx="2558415" cy="8849995"/>
          </a:xfrm>
        </p:spPr>
        <p:txBody>
          <a:bodyPr/>
          <a:lstStyle>
            <a:lvl1pPr>
              <a:defRPr sz="3001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4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3" y="2251503"/>
            <a:ext cx="3434160" cy="9383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75697" indent="0">
              <a:buNone/>
              <a:defRPr sz="2200" b="1"/>
            </a:lvl2pPr>
            <a:lvl3pPr marL="951399" indent="0">
              <a:buNone/>
              <a:defRPr sz="2000" b="1"/>
            </a:lvl3pPr>
            <a:lvl4pPr marL="1427097" indent="0">
              <a:buNone/>
              <a:defRPr sz="1600" b="1"/>
            </a:lvl4pPr>
            <a:lvl5pPr marL="1902796" indent="0">
              <a:buNone/>
              <a:defRPr sz="1600" b="1"/>
            </a:lvl5pPr>
            <a:lvl6pPr marL="2378496" indent="0">
              <a:buNone/>
              <a:defRPr sz="1600" b="1"/>
            </a:lvl6pPr>
            <a:lvl7pPr marL="2854197" indent="0">
              <a:buNone/>
              <a:defRPr sz="1600" b="1"/>
            </a:lvl7pPr>
            <a:lvl8pPr marL="3329894" indent="0">
              <a:buNone/>
              <a:defRPr sz="1600" b="1"/>
            </a:lvl8pPr>
            <a:lvl9pPr marL="380559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3" y="3189823"/>
            <a:ext cx="3434160" cy="579522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80" y="2251503"/>
            <a:ext cx="3435508" cy="9383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75697" indent="0">
              <a:buNone/>
              <a:defRPr sz="2200" b="1"/>
            </a:lvl2pPr>
            <a:lvl3pPr marL="951399" indent="0">
              <a:buNone/>
              <a:defRPr sz="2000" b="1"/>
            </a:lvl3pPr>
            <a:lvl4pPr marL="1427097" indent="0">
              <a:buNone/>
              <a:defRPr sz="1600" b="1"/>
            </a:lvl4pPr>
            <a:lvl5pPr marL="1902796" indent="0">
              <a:buNone/>
              <a:defRPr sz="1600" b="1"/>
            </a:lvl5pPr>
            <a:lvl6pPr marL="2378496" indent="0">
              <a:buNone/>
              <a:defRPr sz="1600" b="1"/>
            </a:lvl6pPr>
            <a:lvl7pPr marL="2854197" indent="0">
              <a:buNone/>
              <a:defRPr sz="1600" b="1"/>
            </a:lvl7pPr>
            <a:lvl8pPr marL="3329894" indent="0">
              <a:buNone/>
              <a:defRPr sz="1600" b="1"/>
            </a:lvl8pPr>
            <a:lvl9pPr marL="380559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80" y="3189823"/>
            <a:ext cx="3435508" cy="579522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2"/>
            <a:ext cx="2557067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9" y="400481"/>
            <a:ext cx="4344989" cy="8584565"/>
          </a:xfrm>
        </p:spPr>
        <p:txBody>
          <a:bodyPr/>
          <a:lstStyle>
            <a:lvl1pPr>
              <a:defRPr sz="3399"/>
            </a:lvl1pPr>
            <a:lvl2pPr>
              <a:defRPr sz="3001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9"/>
            <a:ext cx="2557067" cy="6880225"/>
          </a:xfrm>
        </p:spPr>
        <p:txBody>
          <a:bodyPr/>
          <a:lstStyle>
            <a:lvl1pPr marL="0" indent="0">
              <a:buNone/>
              <a:defRPr sz="1399"/>
            </a:lvl1pPr>
            <a:lvl2pPr marL="475697" indent="0">
              <a:buNone/>
              <a:defRPr sz="1199"/>
            </a:lvl2pPr>
            <a:lvl3pPr marL="951399" indent="0">
              <a:buNone/>
              <a:defRPr sz="1001"/>
            </a:lvl3pPr>
            <a:lvl4pPr marL="1427097" indent="0">
              <a:buNone/>
              <a:defRPr sz="1001"/>
            </a:lvl4pPr>
            <a:lvl5pPr marL="1902796" indent="0">
              <a:buNone/>
              <a:defRPr sz="1001"/>
            </a:lvl5pPr>
            <a:lvl6pPr marL="2378496" indent="0">
              <a:buNone/>
              <a:defRPr sz="1001"/>
            </a:lvl6pPr>
            <a:lvl7pPr marL="2854197" indent="0">
              <a:buNone/>
              <a:defRPr sz="1001"/>
            </a:lvl7pPr>
            <a:lvl8pPr marL="3329894" indent="0">
              <a:buNone/>
              <a:defRPr sz="1001"/>
            </a:lvl8pPr>
            <a:lvl9pPr marL="3805595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8" y="7040884"/>
            <a:ext cx="4663440" cy="8312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8" y="898735"/>
            <a:ext cx="4663440" cy="6035040"/>
          </a:xfrm>
        </p:spPr>
        <p:txBody>
          <a:bodyPr/>
          <a:lstStyle>
            <a:lvl1pPr marL="0" indent="0">
              <a:buNone/>
              <a:defRPr sz="3399"/>
            </a:lvl1pPr>
            <a:lvl2pPr marL="475697" indent="0">
              <a:buNone/>
              <a:defRPr sz="3001"/>
            </a:lvl2pPr>
            <a:lvl3pPr marL="951399" indent="0">
              <a:buNone/>
              <a:defRPr sz="2400"/>
            </a:lvl3pPr>
            <a:lvl4pPr marL="1427097" indent="0">
              <a:buNone/>
              <a:defRPr sz="2200"/>
            </a:lvl4pPr>
            <a:lvl5pPr marL="1902796" indent="0">
              <a:buNone/>
              <a:defRPr sz="2200"/>
            </a:lvl5pPr>
            <a:lvl6pPr marL="2378496" indent="0">
              <a:buNone/>
              <a:defRPr sz="2200"/>
            </a:lvl6pPr>
            <a:lvl7pPr marL="2854197" indent="0">
              <a:buNone/>
              <a:defRPr sz="2200"/>
            </a:lvl7pPr>
            <a:lvl8pPr marL="3329894" indent="0">
              <a:buNone/>
              <a:defRPr sz="2200"/>
            </a:lvl8pPr>
            <a:lvl9pPr marL="3805595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8" y="7872097"/>
            <a:ext cx="4663440" cy="1180465"/>
          </a:xfrm>
        </p:spPr>
        <p:txBody>
          <a:bodyPr/>
          <a:lstStyle>
            <a:lvl1pPr marL="0" indent="0">
              <a:buNone/>
              <a:defRPr sz="1399"/>
            </a:lvl1pPr>
            <a:lvl2pPr marL="475697" indent="0">
              <a:buNone/>
              <a:defRPr sz="1199"/>
            </a:lvl2pPr>
            <a:lvl3pPr marL="951399" indent="0">
              <a:buNone/>
              <a:defRPr sz="1001"/>
            </a:lvl3pPr>
            <a:lvl4pPr marL="1427097" indent="0">
              <a:buNone/>
              <a:defRPr sz="1001"/>
            </a:lvl4pPr>
            <a:lvl5pPr marL="1902796" indent="0">
              <a:buNone/>
              <a:defRPr sz="1001"/>
            </a:lvl5pPr>
            <a:lvl6pPr marL="2378496" indent="0">
              <a:buNone/>
              <a:defRPr sz="1001"/>
            </a:lvl6pPr>
            <a:lvl7pPr marL="2854197" indent="0">
              <a:buNone/>
              <a:defRPr sz="1001"/>
            </a:lvl7pPr>
            <a:lvl8pPr marL="3329894" indent="0">
              <a:buNone/>
              <a:defRPr sz="1001"/>
            </a:lvl8pPr>
            <a:lvl9pPr marL="3805595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4"/>
            <a:ext cx="6995160" cy="1676400"/>
          </a:xfrm>
          <a:prstGeom prst="rect">
            <a:avLst/>
          </a:prstGeom>
        </p:spPr>
        <p:txBody>
          <a:bodyPr vert="horz" lIns="47570" tIns="23785" rIns="47570" bIns="2378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4"/>
            <a:ext cx="6995160" cy="6638080"/>
          </a:xfrm>
          <a:prstGeom prst="rect">
            <a:avLst/>
          </a:prstGeom>
        </p:spPr>
        <p:txBody>
          <a:bodyPr vert="horz" lIns="47570" tIns="23785" rIns="47570" bIns="237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5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5" y="9322648"/>
            <a:ext cx="2461260" cy="535515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5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1399" rtl="0" eaLnBrk="1" latinLnBrk="0" hangingPunct="1">
        <a:spcBef>
          <a:spcPct val="0"/>
        </a:spcBef>
        <a:buNone/>
        <a:defRPr sz="4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774" indent="-356774" algn="l" defTabSz="951399" rtl="0" eaLnBrk="1" latinLnBrk="0" hangingPunct="1">
        <a:spcBef>
          <a:spcPct val="20000"/>
        </a:spcBef>
        <a:buFont typeface="Arial" pitchFamily="34" charset="0"/>
        <a:buChar char="•"/>
        <a:defRPr sz="3399" kern="1200">
          <a:solidFill>
            <a:schemeClr val="tx1"/>
          </a:solidFill>
          <a:latin typeface="+mn-lt"/>
          <a:ea typeface="+mn-ea"/>
          <a:cs typeface="+mn-cs"/>
        </a:defRPr>
      </a:lvl1pPr>
      <a:lvl2pPr marL="773011" indent="-297314" algn="l" defTabSz="951399" rtl="0" eaLnBrk="1" latinLnBrk="0" hangingPunct="1">
        <a:spcBef>
          <a:spcPct val="20000"/>
        </a:spcBef>
        <a:buFont typeface="Arial" pitchFamily="34" charset="0"/>
        <a:buChar char="–"/>
        <a:defRPr sz="3001" kern="1200">
          <a:solidFill>
            <a:schemeClr val="tx1"/>
          </a:solidFill>
          <a:latin typeface="+mn-lt"/>
          <a:ea typeface="+mn-ea"/>
          <a:cs typeface="+mn-cs"/>
        </a:defRPr>
      </a:lvl2pPr>
      <a:lvl3pPr marL="1189245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64947" indent="-237849" algn="l" defTabSz="951399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40648" indent="-237849" algn="l" defTabSz="951399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16345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044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567743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043443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5697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1399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27097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02796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378496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54197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29894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05595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07954" y="228600"/>
            <a:ext cx="6166218" cy="119900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1" rIns="90000" bIns="45001" rtlCol="0">
            <a:spAutoFit/>
          </a:bodyPr>
          <a:lstStyle/>
          <a:p>
            <a:pPr algn="ctr"/>
            <a:r>
              <a:rPr lang="en-US" sz="4801" b="1" dirty="0">
                <a:solidFill>
                  <a:srgbClr val="00B050"/>
                </a:solidFill>
              </a:rPr>
              <a:t>APPROACHING OTHERS</a:t>
            </a:r>
            <a:endParaRPr lang="en-US" sz="2800" dirty="0">
              <a:solidFill>
                <a:srgbClr val="00B050"/>
              </a:solidFill>
            </a:endParaRPr>
          </a:p>
          <a:p>
            <a:pPr algn="ctr"/>
            <a:r>
              <a:rPr lang="en-US" sz="2400" dirty="0"/>
              <a:t>Show You CARE!</a:t>
            </a:r>
          </a:p>
        </p:txBody>
      </p:sp>
      <p:sp>
        <p:nvSpPr>
          <p:cNvPr id="4" name="object 101"/>
          <p:cNvSpPr txBox="1"/>
          <p:nvPr/>
        </p:nvSpPr>
        <p:spPr>
          <a:xfrm>
            <a:off x="76201" y="2438400"/>
            <a:ext cx="7772399" cy="4394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098" marR="341627" algn="ctr">
              <a:lnSpc>
                <a:spcPct val="101699"/>
              </a:lnSpc>
            </a:pPr>
            <a:r>
              <a:rPr lang="en-US" sz="2800" spc="39" dirty="0">
                <a:solidFill>
                  <a:srgbClr val="1E487C"/>
                </a:solidFill>
                <a:cs typeface="Calibri"/>
              </a:rPr>
              <a:t>Will you speak up with your leader?</a:t>
            </a:r>
            <a:endParaRPr sz="3107" dirty="0">
              <a:cs typeface="Arial"/>
            </a:endParaRPr>
          </a:p>
        </p:txBody>
      </p:sp>
      <p:sp>
        <p:nvSpPr>
          <p:cNvPr id="5" name="object 20"/>
          <p:cNvSpPr txBox="1"/>
          <p:nvPr/>
        </p:nvSpPr>
        <p:spPr>
          <a:xfrm>
            <a:off x="432526" y="1676400"/>
            <a:ext cx="7059749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 algn="ctr"/>
            <a:r>
              <a:rPr sz="4800" b="1" spc="380" dirty="0">
                <a:solidFill>
                  <a:srgbClr val="7F7F7F"/>
                </a:solidFill>
                <a:cs typeface="Verdana"/>
              </a:rPr>
              <a:t>“</a:t>
            </a:r>
            <a:r>
              <a:rPr lang="en-US" sz="4800" b="1" spc="361" dirty="0">
                <a:solidFill>
                  <a:srgbClr val="FF0000"/>
                </a:solidFill>
                <a:cs typeface="Verdana"/>
              </a:rPr>
              <a:t>Approaching Leaders</a:t>
            </a:r>
            <a:r>
              <a:rPr sz="4800" b="1" spc="380" dirty="0">
                <a:solidFill>
                  <a:srgbClr val="7F7F7F"/>
                </a:solidFill>
                <a:cs typeface="Verdana"/>
              </a:rPr>
              <a:t>”</a:t>
            </a:r>
            <a:endParaRPr sz="4800" b="1" dirty="0">
              <a:cs typeface="Verdana"/>
            </a:endParaRPr>
          </a:p>
        </p:txBody>
      </p:sp>
      <p:sp>
        <p:nvSpPr>
          <p:cNvPr id="6" name="object 19"/>
          <p:cNvSpPr txBox="1"/>
          <p:nvPr/>
        </p:nvSpPr>
        <p:spPr>
          <a:xfrm>
            <a:off x="342900" y="3143845"/>
            <a:ext cx="7277100" cy="54784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altLang="en-US" sz="2400" b="1"/>
              <a:t>Consider This:</a:t>
            </a:r>
            <a:endParaRPr lang="en-US" alt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Our leaders are committed to “lead by example”.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No one is perfect; on occasion we may see a leader violating a safety procedure or being at-risk.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We have an obligation to speak up to the leader.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There is no repercussion for speaking up.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Take the opportunity to “get out of your comfort zone” to provide the leader with feedback.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r>
              <a:rPr lang="en-US" altLang="en-US" sz="2400" b="1" dirty="0"/>
              <a:t>Discussion Questions: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What would keep you from approaching a leader?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What would increase your comfort level to speak up?</a:t>
            </a:r>
          </a:p>
          <a:p>
            <a:endParaRPr lang="en-US" altLang="en-US" sz="2400" dirty="0"/>
          </a:p>
          <a:p>
            <a:r>
              <a:rPr lang="en-US" altLang="en-US" sz="2400" b="1" dirty="0"/>
              <a:t>Take Away: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Approaching others about safety applies at all levels of the organization.  Speaking up to a leader is a positive action to keep us all safer. </a:t>
            </a:r>
            <a:endParaRPr lang="ru-RU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16693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141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 Lynn</cp:lastModifiedBy>
  <cp:revision>97</cp:revision>
  <cp:lastPrinted>2016-06-10T18:34:34Z</cp:lastPrinted>
  <dcterms:created xsi:type="dcterms:W3CDTF">2016-02-25T16:59:32Z</dcterms:created>
  <dcterms:modified xsi:type="dcterms:W3CDTF">2016-07-20T14:26:43Z</dcterms:modified>
</cp:coreProperties>
</file>