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7772400" cy="10058400"/>
  <p:notesSz cx="7102475" cy="9388475"/>
  <p:defaultTextStyle>
    <a:defPPr>
      <a:defRPr lang="en-US"/>
    </a:defPPr>
    <a:lvl1pPr marL="0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1pPr>
    <a:lvl2pPr marL="545633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2pPr>
    <a:lvl3pPr marL="1091269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3pPr>
    <a:lvl4pPr marL="1636902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4pPr>
    <a:lvl5pPr marL="218253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5pPr>
    <a:lvl6pPr marL="2728174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6pPr>
    <a:lvl7pPr marL="327380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7pPr>
    <a:lvl8pPr marL="3819441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8pPr>
    <a:lvl9pPr marL="4365077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0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44" d="100"/>
          <a:sy n="44" d="100"/>
        </p:scale>
        <p:origin x="2340" y="32"/>
      </p:cViewPr>
      <p:guideLst>
        <p:guide orient="horz" pos="317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782464" y="49543"/>
            <a:ext cx="192201" cy="40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7570" rIns="95139" bIns="4757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095647"/>
            <a:ext cx="7772400" cy="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676400"/>
            <a:ext cx="7772400" cy="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6854" y="9357360"/>
            <a:ext cx="1378695" cy="548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6" y="537849"/>
            <a:ext cx="1311594" cy="1144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9"/>
            <a:ext cx="3805239" cy="1144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7"/>
            <a:ext cx="6606540" cy="199771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4"/>
            <a:ext cx="6606540" cy="220027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56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51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70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9027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3784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8541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32989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80559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503"/>
            <a:ext cx="3434160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23"/>
            <a:ext cx="3434160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80" y="2251503"/>
            <a:ext cx="3435508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80" y="3189823"/>
            <a:ext cx="3435508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2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9" y="400481"/>
            <a:ext cx="4344989" cy="8584565"/>
          </a:xfrm>
        </p:spPr>
        <p:txBody>
          <a:bodyPr/>
          <a:lstStyle>
            <a:lvl1pPr>
              <a:defRPr sz="3399"/>
            </a:lvl1pPr>
            <a:lvl2pPr>
              <a:defRPr sz="3001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9"/>
            <a:ext cx="2557067" cy="688022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8" y="7040884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8" y="898735"/>
            <a:ext cx="4663440" cy="6035040"/>
          </a:xfrm>
        </p:spPr>
        <p:txBody>
          <a:bodyPr/>
          <a:lstStyle>
            <a:lvl1pPr marL="0" indent="0">
              <a:buNone/>
              <a:defRPr sz="3399"/>
            </a:lvl1pPr>
            <a:lvl2pPr marL="475697" indent="0">
              <a:buNone/>
              <a:defRPr sz="3001"/>
            </a:lvl2pPr>
            <a:lvl3pPr marL="951399" indent="0">
              <a:buNone/>
              <a:defRPr sz="2400"/>
            </a:lvl3pPr>
            <a:lvl4pPr marL="1427097" indent="0">
              <a:buNone/>
              <a:defRPr sz="2200"/>
            </a:lvl4pPr>
            <a:lvl5pPr marL="1902796" indent="0">
              <a:buNone/>
              <a:defRPr sz="2200"/>
            </a:lvl5pPr>
            <a:lvl6pPr marL="2378496" indent="0">
              <a:buNone/>
              <a:defRPr sz="2200"/>
            </a:lvl6pPr>
            <a:lvl7pPr marL="2854197" indent="0">
              <a:buNone/>
              <a:defRPr sz="2200"/>
            </a:lvl7pPr>
            <a:lvl8pPr marL="3329894" indent="0">
              <a:buNone/>
              <a:defRPr sz="2200"/>
            </a:lvl8pPr>
            <a:lvl9pPr marL="380559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8" y="7872097"/>
            <a:ext cx="4663440" cy="118046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80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5" y="9322648"/>
            <a:ext cx="24612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1399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74" indent="-356774" algn="l" defTabSz="951399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73011" indent="-297314" algn="l" defTabSz="951399" rtl="0" eaLnBrk="1" latinLnBrk="0" hangingPunct="1">
        <a:spcBef>
          <a:spcPct val="20000"/>
        </a:spcBef>
        <a:buFont typeface="Arial" pitchFamily="34" charset="0"/>
        <a:buChar char="–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1892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947" indent="-237849" algn="l" defTabSz="9513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648" indent="-237849" algn="l" defTabSz="9513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3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44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7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4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1399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0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7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4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894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595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07954" y="228600"/>
            <a:ext cx="6166218" cy="11990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rgbClr val="00B050"/>
                </a:solidFill>
              </a:rPr>
              <a:t>APPROACHING OTHERS</a:t>
            </a:r>
            <a:endParaRPr lang="en-US" sz="2800" dirty="0">
              <a:solidFill>
                <a:srgbClr val="00B050"/>
              </a:solidFill>
            </a:endParaRPr>
          </a:p>
          <a:p>
            <a:pPr algn="ctr"/>
            <a:r>
              <a:rPr lang="en-US" sz="2400" dirty="0"/>
              <a:t>Show You CARE!</a:t>
            </a:r>
          </a:p>
        </p:txBody>
      </p:sp>
      <p:sp>
        <p:nvSpPr>
          <p:cNvPr id="4" name="object 101"/>
          <p:cNvSpPr txBox="1"/>
          <p:nvPr/>
        </p:nvSpPr>
        <p:spPr>
          <a:xfrm>
            <a:off x="76201" y="2438400"/>
            <a:ext cx="7772399" cy="439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098" marR="341627" algn="ctr">
              <a:lnSpc>
                <a:spcPct val="101699"/>
              </a:lnSpc>
            </a:pPr>
            <a:r>
              <a:rPr lang="en-US" sz="2800" spc="39" dirty="0">
                <a:solidFill>
                  <a:srgbClr val="1E487C"/>
                </a:solidFill>
                <a:cs typeface="Calibri"/>
              </a:rPr>
              <a:t>How do you bring them on board?</a:t>
            </a:r>
            <a:endParaRPr sz="3107" dirty="0">
              <a:cs typeface="Arial"/>
            </a:endParaRPr>
          </a:p>
        </p:txBody>
      </p:sp>
      <p:sp>
        <p:nvSpPr>
          <p:cNvPr id="5" name="object 20"/>
          <p:cNvSpPr txBox="1"/>
          <p:nvPr/>
        </p:nvSpPr>
        <p:spPr>
          <a:xfrm>
            <a:off x="432526" y="1676400"/>
            <a:ext cx="705974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ctr"/>
            <a:r>
              <a:rPr sz="4800" b="1" spc="380" dirty="0">
                <a:solidFill>
                  <a:srgbClr val="7F7F7F"/>
                </a:solidFill>
                <a:cs typeface="Verdana"/>
              </a:rPr>
              <a:t>“</a:t>
            </a:r>
            <a:r>
              <a:rPr lang="en-US" sz="4800" b="1" spc="361" dirty="0">
                <a:solidFill>
                  <a:srgbClr val="FF0000"/>
                </a:solidFill>
                <a:cs typeface="Verdana"/>
              </a:rPr>
              <a:t>New Employees</a:t>
            </a:r>
            <a:r>
              <a:rPr sz="4800" b="1" spc="380" dirty="0">
                <a:solidFill>
                  <a:srgbClr val="7F7F7F"/>
                </a:solidFill>
                <a:cs typeface="Verdana"/>
              </a:rPr>
              <a:t>”</a:t>
            </a:r>
            <a:endParaRPr sz="4800" b="1" dirty="0">
              <a:cs typeface="Verdana"/>
            </a:endParaRPr>
          </a:p>
        </p:txBody>
      </p:sp>
      <p:sp>
        <p:nvSpPr>
          <p:cNvPr id="6" name="object 19"/>
          <p:cNvSpPr txBox="1"/>
          <p:nvPr/>
        </p:nvSpPr>
        <p:spPr>
          <a:xfrm>
            <a:off x="342900" y="3143845"/>
            <a:ext cx="7277100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altLang="en-US" sz="2400" b="1" dirty="0"/>
              <a:t>Key Messages: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We know our culture can influence new employee behaviors.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New employees try to “fit in” with the existing culture.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Not all new employees are comfortable speaking up.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Their lack of seniority may also make them reluctant.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We’re only as strong as our weakest link.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Hearing clear expectations about the importance of approaching others and seeing co-workers approaching others goes a long way.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Discussion 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What kinds of things can we do to ensure that new employees feel comfortable approaching other?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Take Away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We want to make sure that as new co-workers come on board, we continue to build this expertise and ensure it’s a standard part of the way we do work here.</a:t>
            </a:r>
            <a:endParaRPr lang="ru-R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1669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146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100</cp:revision>
  <cp:lastPrinted>2016-06-10T18:34:34Z</cp:lastPrinted>
  <dcterms:created xsi:type="dcterms:W3CDTF">2016-02-25T16:59:32Z</dcterms:created>
  <dcterms:modified xsi:type="dcterms:W3CDTF">2016-07-20T14:27:47Z</dcterms:modified>
</cp:coreProperties>
</file>