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7772400" cy="9845675"/>
  <p:notesSz cx="6950075" cy="9236075"/>
  <p:defaultTextStyle>
    <a:defPPr>
      <a:defRPr lang="en-US"/>
    </a:defPPr>
    <a:lvl1pPr marL="0" algn="l" defTabSz="10065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3286" algn="l" defTabSz="10065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6573" algn="l" defTabSz="10065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09859" algn="l" defTabSz="10065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3146" algn="l" defTabSz="10065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16434" algn="l" defTabSz="10065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19720" algn="l" defTabSz="10065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3007" algn="l" defTabSz="10065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26293" algn="l" defTabSz="10065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01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35" autoAdjust="0"/>
    <p:restoredTop sz="94660"/>
  </p:normalViewPr>
  <p:slideViewPr>
    <p:cSldViewPr>
      <p:cViewPr varScale="1">
        <p:scale>
          <a:sx n="44" d="100"/>
          <a:sy n="44" d="100"/>
        </p:scale>
        <p:origin x="1872" y="60"/>
      </p:cViewPr>
      <p:guideLst>
        <p:guide orient="horz" pos="3101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748" y="-102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16EE4DB6-62BC-414B-9576-E47825581052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8200" y="692150"/>
            <a:ext cx="273367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A8ABC770-4A24-40F8-9053-5D3BF8B3B3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52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6101" algn="l" defTabSz="952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2203" algn="l" defTabSz="952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28303" algn="l" defTabSz="952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04405" algn="l" defTabSz="952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80506" algn="l" defTabSz="952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56608" algn="l" defTabSz="952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32708" algn="l" defTabSz="952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08810" algn="l" defTabSz="952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7289" y="8604713"/>
            <a:ext cx="377825" cy="256398"/>
          </a:xfrm>
          <a:prstGeom prst="rect">
            <a:avLst/>
          </a:prstGeom>
          <a:noFill/>
        </p:spPr>
      </p:pic>
      <p:sp>
        <p:nvSpPr>
          <p:cNvPr id="8" name="Text Box 1"/>
          <p:cNvSpPr txBox="1">
            <a:spLocks noChangeArrowheads="1"/>
          </p:cNvSpPr>
          <p:nvPr userDrawn="1"/>
        </p:nvSpPr>
        <p:spPr bwMode="auto">
          <a:xfrm>
            <a:off x="2057399" y="8943155"/>
            <a:ext cx="5619645" cy="8238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100657" tIns="50329" rIns="100657" bIns="50329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100657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9A4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Peak Safety Performance </a:t>
            </a:r>
          </a:p>
          <a:p>
            <a:pPr marL="0" marR="0" lvl="0" indent="0" algn="r" defTabSz="100657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9A4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 Standard in Safety Training &amp; Performance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9A4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100657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9A4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www.peaksafetyperformance.com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9A4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3782462" y="8617428"/>
            <a:ext cx="203345" cy="409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0657" tIns="50329" rIns="100657" bIns="5032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100657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71363" algn="ctr"/>
                <a:tab pos="6542727" algn="r"/>
              </a:tabLst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782462" y="8617428"/>
            <a:ext cx="203345" cy="409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0657" tIns="50329" rIns="100657" bIns="5032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100657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71363" algn="ctr"/>
                <a:tab pos="6542727" algn="r"/>
              </a:tabLst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8861108"/>
            <a:ext cx="777240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2"/>
            <a:ext cx="7772400" cy="210606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026846"/>
            <a:ext cx="1561171" cy="6400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3" y="526472"/>
            <a:ext cx="1311593" cy="1119945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8" y="526472"/>
            <a:ext cx="3805238" cy="1119945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326761"/>
            <a:ext cx="6606540" cy="195546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173020"/>
            <a:ext cx="6606540" cy="215374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28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65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0985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31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64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197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30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2629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7" y="3063099"/>
            <a:ext cx="2558415" cy="866282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2" y="3063099"/>
            <a:ext cx="2558415" cy="866282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394283"/>
            <a:ext cx="6995160" cy="1640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2" y="2203885"/>
            <a:ext cx="3434160" cy="91847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286" indent="0">
              <a:buNone/>
              <a:defRPr sz="2200" b="1"/>
            </a:lvl2pPr>
            <a:lvl3pPr marL="1006573" indent="0">
              <a:buNone/>
              <a:defRPr sz="2000" b="1"/>
            </a:lvl3pPr>
            <a:lvl4pPr marL="1509859" indent="0">
              <a:buNone/>
              <a:defRPr sz="1800" b="1"/>
            </a:lvl4pPr>
            <a:lvl5pPr marL="2013146" indent="0">
              <a:buNone/>
              <a:defRPr sz="1800" b="1"/>
            </a:lvl5pPr>
            <a:lvl6pPr marL="2516434" indent="0">
              <a:buNone/>
              <a:defRPr sz="1800" b="1"/>
            </a:lvl6pPr>
            <a:lvl7pPr marL="3019720" indent="0">
              <a:buNone/>
              <a:defRPr sz="1800" b="1"/>
            </a:lvl7pPr>
            <a:lvl8pPr marL="3523007" indent="0">
              <a:buNone/>
              <a:defRPr sz="1800" b="1"/>
            </a:lvl8pPr>
            <a:lvl9pPr marL="4026293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2" y="3122357"/>
            <a:ext cx="3434160" cy="5672659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03885"/>
            <a:ext cx="3435508" cy="91847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286" indent="0">
              <a:buNone/>
              <a:defRPr sz="2200" b="1"/>
            </a:lvl2pPr>
            <a:lvl3pPr marL="1006573" indent="0">
              <a:buNone/>
              <a:defRPr sz="2000" b="1"/>
            </a:lvl3pPr>
            <a:lvl4pPr marL="1509859" indent="0">
              <a:buNone/>
              <a:defRPr sz="1800" b="1"/>
            </a:lvl4pPr>
            <a:lvl5pPr marL="2013146" indent="0">
              <a:buNone/>
              <a:defRPr sz="1800" b="1"/>
            </a:lvl5pPr>
            <a:lvl6pPr marL="2516434" indent="0">
              <a:buNone/>
              <a:defRPr sz="1800" b="1"/>
            </a:lvl6pPr>
            <a:lvl7pPr marL="3019720" indent="0">
              <a:buNone/>
              <a:defRPr sz="1800" b="1"/>
            </a:lvl7pPr>
            <a:lvl8pPr marL="3523007" indent="0">
              <a:buNone/>
              <a:defRPr sz="1800" b="1"/>
            </a:lvl8pPr>
            <a:lvl9pPr marL="4026293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22357"/>
            <a:ext cx="3435508" cy="5672659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1/29/2017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1/29/2017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3" y="392004"/>
            <a:ext cx="2557066" cy="166829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5" y="392007"/>
            <a:ext cx="4344988" cy="8403011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3" y="2060303"/>
            <a:ext cx="2557066" cy="6734716"/>
          </a:xfrm>
        </p:spPr>
        <p:txBody>
          <a:bodyPr/>
          <a:lstStyle>
            <a:lvl1pPr marL="0" indent="0">
              <a:buNone/>
              <a:defRPr sz="1500"/>
            </a:lvl1pPr>
            <a:lvl2pPr marL="503286" indent="0">
              <a:buNone/>
              <a:defRPr sz="1300"/>
            </a:lvl2pPr>
            <a:lvl3pPr marL="1006573" indent="0">
              <a:buNone/>
              <a:defRPr sz="1100"/>
            </a:lvl3pPr>
            <a:lvl4pPr marL="1509859" indent="0">
              <a:buNone/>
              <a:defRPr sz="1000"/>
            </a:lvl4pPr>
            <a:lvl5pPr marL="2013146" indent="0">
              <a:buNone/>
              <a:defRPr sz="1000"/>
            </a:lvl5pPr>
            <a:lvl6pPr marL="2516434" indent="0">
              <a:buNone/>
              <a:defRPr sz="1000"/>
            </a:lvl6pPr>
            <a:lvl7pPr marL="3019720" indent="0">
              <a:buNone/>
              <a:defRPr sz="1000"/>
            </a:lvl7pPr>
            <a:lvl8pPr marL="3523007" indent="0">
              <a:buNone/>
              <a:defRPr sz="1000"/>
            </a:lvl8pPr>
            <a:lvl9pPr marL="402629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6891973"/>
            <a:ext cx="4663440" cy="81363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79729"/>
            <a:ext cx="4663440" cy="5907405"/>
          </a:xfrm>
        </p:spPr>
        <p:txBody>
          <a:bodyPr/>
          <a:lstStyle>
            <a:lvl1pPr marL="0" indent="0">
              <a:buNone/>
              <a:defRPr sz="3500"/>
            </a:lvl1pPr>
            <a:lvl2pPr marL="503286" indent="0">
              <a:buNone/>
              <a:defRPr sz="3100"/>
            </a:lvl2pPr>
            <a:lvl3pPr marL="1006573" indent="0">
              <a:buNone/>
              <a:defRPr sz="2600"/>
            </a:lvl3pPr>
            <a:lvl4pPr marL="1509859" indent="0">
              <a:buNone/>
              <a:defRPr sz="2200"/>
            </a:lvl4pPr>
            <a:lvl5pPr marL="2013146" indent="0">
              <a:buNone/>
              <a:defRPr sz="2200"/>
            </a:lvl5pPr>
            <a:lvl6pPr marL="2516434" indent="0">
              <a:buNone/>
              <a:defRPr sz="2200"/>
            </a:lvl6pPr>
            <a:lvl7pPr marL="3019720" indent="0">
              <a:buNone/>
              <a:defRPr sz="2200"/>
            </a:lvl7pPr>
            <a:lvl8pPr marL="3523007" indent="0">
              <a:buNone/>
              <a:defRPr sz="2200"/>
            </a:lvl8pPr>
            <a:lvl9pPr marL="4026293" indent="0">
              <a:buNone/>
              <a:defRPr sz="2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705610"/>
            <a:ext cx="4663440" cy="1155498"/>
          </a:xfrm>
        </p:spPr>
        <p:txBody>
          <a:bodyPr/>
          <a:lstStyle>
            <a:lvl1pPr marL="0" indent="0">
              <a:buNone/>
              <a:defRPr sz="1500"/>
            </a:lvl1pPr>
            <a:lvl2pPr marL="503286" indent="0">
              <a:buNone/>
              <a:defRPr sz="1300"/>
            </a:lvl2pPr>
            <a:lvl3pPr marL="1006573" indent="0">
              <a:buNone/>
              <a:defRPr sz="1100"/>
            </a:lvl3pPr>
            <a:lvl4pPr marL="1509859" indent="0">
              <a:buNone/>
              <a:defRPr sz="1000"/>
            </a:lvl4pPr>
            <a:lvl5pPr marL="2013146" indent="0">
              <a:buNone/>
              <a:defRPr sz="1000"/>
            </a:lvl5pPr>
            <a:lvl6pPr marL="2516434" indent="0">
              <a:buNone/>
              <a:defRPr sz="1000"/>
            </a:lvl6pPr>
            <a:lvl7pPr marL="3019720" indent="0">
              <a:buNone/>
              <a:defRPr sz="1000"/>
            </a:lvl7pPr>
            <a:lvl8pPr marL="3523007" indent="0">
              <a:buNone/>
              <a:defRPr sz="1000"/>
            </a:lvl8pPr>
            <a:lvl9pPr marL="402629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394283"/>
            <a:ext cx="6995160" cy="1640946"/>
          </a:xfrm>
          <a:prstGeom prst="rect">
            <a:avLst/>
          </a:prstGeom>
        </p:spPr>
        <p:txBody>
          <a:bodyPr vert="horz" lIns="100657" tIns="50329" rIns="100657" bIns="5032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97327"/>
            <a:ext cx="6995160" cy="6497690"/>
          </a:xfrm>
          <a:prstGeom prst="rect">
            <a:avLst/>
          </a:prstGeom>
        </p:spPr>
        <p:txBody>
          <a:bodyPr vert="horz" lIns="100657" tIns="50329" rIns="100657" bIns="5032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125486"/>
            <a:ext cx="1813560" cy="524191"/>
          </a:xfrm>
          <a:prstGeom prst="rect">
            <a:avLst/>
          </a:prstGeom>
        </p:spPr>
        <p:txBody>
          <a:bodyPr vert="horz" lIns="100657" tIns="50329" rIns="100657" bIns="5032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F31EC-A4D9-43A3-B36F-32989E56007C}" type="datetimeFigureOut">
              <a:rPr lang="en-US" smtClean="0"/>
              <a:pPr/>
              <a:t>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125486"/>
            <a:ext cx="2461260" cy="524191"/>
          </a:xfrm>
          <a:prstGeom prst="rect">
            <a:avLst/>
          </a:prstGeom>
        </p:spPr>
        <p:txBody>
          <a:bodyPr vert="horz" lIns="100657" tIns="50329" rIns="100657" bIns="5032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125486"/>
            <a:ext cx="1813560" cy="524191"/>
          </a:xfrm>
          <a:prstGeom prst="rect">
            <a:avLst/>
          </a:prstGeom>
        </p:spPr>
        <p:txBody>
          <a:bodyPr vert="horz" lIns="100657" tIns="50329" rIns="100657" bIns="5032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6573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466" indent="-377466" algn="l" defTabSz="1006573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7840" indent="-314554" algn="l" defTabSz="1006573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216" indent="-251644" algn="l" defTabSz="100657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1503" indent="-251644" algn="l" defTabSz="1006573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4790" indent="-251644" algn="l" defTabSz="1006573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8077" indent="-251644" algn="l" defTabSz="100657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1363" indent="-251644" algn="l" defTabSz="100657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4650" indent="-251644" algn="l" defTabSz="100657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7937" indent="-251644" algn="l" defTabSz="100657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65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286" algn="l" defTabSz="10065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573" algn="l" defTabSz="10065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9859" algn="l" defTabSz="10065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3146" algn="l" defTabSz="10065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6434" algn="l" defTabSz="10065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19720" algn="l" defTabSz="10065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007" algn="l" defTabSz="10065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6293" algn="l" defTabSz="10065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Diagonal Corners Rounded 8"/>
          <p:cNvSpPr/>
          <p:nvPr/>
        </p:nvSpPr>
        <p:spPr>
          <a:xfrm>
            <a:off x="3149600" y="2424906"/>
            <a:ext cx="4390571" cy="6079331"/>
          </a:xfrm>
          <a:prstGeom prst="round2DiagRect">
            <a:avLst/>
          </a:prstGeom>
          <a:ln>
            <a:solidFill>
              <a:srgbClr val="009A4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9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Situational Awareness </a:t>
            </a:r>
            <a:r>
              <a:rPr lang="en-US" sz="1800" dirty="0">
                <a:solidFill>
                  <a:srgbClr val="009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Y</a:t>
            </a:r>
            <a:r>
              <a:rPr lang="en-US" dirty="0">
                <a:solidFill>
                  <a:srgbClr val="009A46"/>
                </a:solidFill>
              </a:rPr>
              <a:t>ou have to know what is going on around you and how it can impact what you are doing.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9A46"/>
                </a:solidFill>
              </a:rPr>
              <a:t>Understand job steps, potential mistakes, the consequences, and the controls.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9A46"/>
                </a:solidFill>
              </a:rPr>
              <a:t>Safe work begins with a conversation and questions.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9A46"/>
                </a:solidFill>
              </a:rPr>
              <a:t>A </a:t>
            </a:r>
            <a:r>
              <a:rPr lang="en-US" b="1" dirty="0">
                <a:solidFill>
                  <a:srgbClr val="009A46"/>
                </a:solidFill>
              </a:rPr>
              <a:t>SAFE DIALOGUE</a:t>
            </a:r>
            <a:r>
              <a:rPr lang="en-US" dirty="0">
                <a:solidFill>
                  <a:srgbClr val="009A46"/>
                </a:solidFill>
              </a:rPr>
              <a:t> promotes a Questioning Attitude:</a:t>
            </a:r>
          </a:p>
          <a:p>
            <a:pPr marL="846186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9A46"/>
                </a:solidFill>
              </a:rPr>
              <a:t>Questions raise awareness.</a:t>
            </a:r>
          </a:p>
          <a:p>
            <a:pPr marL="846186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9A46"/>
                </a:solidFill>
              </a:rPr>
              <a:t>Questions help avoid blind spots.</a:t>
            </a:r>
          </a:p>
          <a:p>
            <a:pPr marL="846186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9A46"/>
                </a:solidFill>
              </a:rPr>
              <a:t>Questions reveal risk.</a:t>
            </a:r>
          </a:p>
          <a:p>
            <a:pPr marL="846186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9A46"/>
                </a:solidFill>
              </a:rPr>
              <a:t>Questions encourage you correct hazards.</a:t>
            </a:r>
          </a:p>
          <a:p>
            <a:pPr marL="846186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9A46"/>
                </a:solidFill>
              </a:rPr>
              <a:t>Questions show where things may go wrong.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866900" y="1570037"/>
            <a:ext cx="4114800" cy="685800"/>
          </a:xfrm>
          <a:prstGeom prst="rect">
            <a:avLst/>
          </a:prstGeom>
          <a:ln>
            <a:solidFill>
              <a:srgbClr val="009A46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B2B2B2"/>
                </a:solidFill>
                <a:latin typeface="Arial" charset="0"/>
                <a:ea typeface="+mn-ea"/>
                <a:cs typeface="+mn-cs"/>
              </a:defRPr>
            </a:lvl1pPr>
            <a:lvl2pPr marL="457200" algn="r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B2B2B2"/>
                </a:solidFill>
                <a:latin typeface="Arial" charset="0"/>
                <a:ea typeface="+mn-ea"/>
                <a:cs typeface="+mn-cs"/>
              </a:defRPr>
            </a:lvl2pPr>
            <a:lvl3pPr marL="914400" algn="r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B2B2B2"/>
                </a:solidFill>
                <a:latin typeface="Arial" charset="0"/>
                <a:ea typeface="+mn-ea"/>
                <a:cs typeface="+mn-cs"/>
              </a:defRPr>
            </a:lvl3pPr>
            <a:lvl4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B2B2B2"/>
                </a:solidFill>
                <a:latin typeface="Arial" charset="0"/>
                <a:ea typeface="+mn-ea"/>
                <a:cs typeface="+mn-cs"/>
              </a:defRPr>
            </a:lvl4pPr>
            <a:lvl5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B2B2B2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B2B2B2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B2B2B2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B2B2B2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B2B2B2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buClr>
                <a:srgbClr val="104160"/>
              </a:buClr>
              <a:buSzPct val="90000"/>
              <a:buFont typeface="Monotype Sorts" pitchFamily="2" charset="2"/>
              <a:buNone/>
            </a:pPr>
            <a:r>
              <a:rPr lang="en-US" dirty="0">
                <a:solidFill>
                  <a:srgbClr val="009A46"/>
                </a:solidFill>
                <a:cs typeface="Arial" charset="0"/>
              </a:rPr>
              <a:t>SITUATIONAL AWARENESS</a:t>
            </a:r>
          </a:p>
          <a:p>
            <a:pPr algn="ctr">
              <a:lnSpc>
                <a:spcPct val="80000"/>
              </a:lnSpc>
              <a:buClr>
                <a:srgbClr val="104160"/>
              </a:buClr>
              <a:buSzPct val="90000"/>
              <a:buFont typeface="Monotype Sorts" pitchFamily="2" charset="2"/>
              <a:buNone/>
            </a:pPr>
            <a:r>
              <a:rPr lang="en-US" dirty="0">
                <a:solidFill>
                  <a:srgbClr val="009A46"/>
                </a:solidFill>
                <a:cs typeface="Arial" charset="0"/>
              </a:rPr>
              <a:t>SAFE DIALOGUE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7" y="4084637"/>
            <a:ext cx="2617958" cy="411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4973" y="2789237"/>
            <a:ext cx="27668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9A46"/>
                </a:solidFill>
              </a:rPr>
              <a:t>Improve every pre-job brief with a </a:t>
            </a:r>
          </a:p>
          <a:p>
            <a:pPr algn="ctr"/>
            <a:r>
              <a:rPr lang="en-US" b="1" dirty="0">
                <a:solidFill>
                  <a:srgbClr val="009A46"/>
                </a:solidFill>
              </a:rPr>
              <a:t>SAFE DIALOGUE</a:t>
            </a:r>
          </a:p>
        </p:txBody>
      </p:sp>
    </p:spTree>
    <p:extLst>
      <p:ext uri="{BB962C8B-B14F-4D97-AF65-F5344CB8AC3E}">
        <p14:creationId xmlns:p14="http://schemas.microsoft.com/office/powerpoint/2010/main" val="1308486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61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Monotype Sorts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 Lynn</cp:lastModifiedBy>
  <cp:revision>91</cp:revision>
  <cp:lastPrinted>2017-01-29T18:59:40Z</cp:lastPrinted>
  <dcterms:created xsi:type="dcterms:W3CDTF">2016-02-25T16:59:32Z</dcterms:created>
  <dcterms:modified xsi:type="dcterms:W3CDTF">2017-01-29T19:09:45Z</dcterms:modified>
</cp:coreProperties>
</file>