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7772400" cy="9845675"/>
  <p:notesSz cx="6950075" cy="9236075"/>
  <p:defaultTextStyle>
    <a:defPPr>
      <a:defRPr lang="en-US"/>
    </a:defPPr>
    <a:lvl1pPr marL="0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3286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6573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09859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3146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16434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19720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3007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26293" algn="l" defTabSz="10065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01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35" autoAdjust="0"/>
    <p:restoredTop sz="94660"/>
  </p:normalViewPr>
  <p:slideViewPr>
    <p:cSldViewPr>
      <p:cViewPr varScale="1">
        <p:scale>
          <a:sx n="47" d="100"/>
          <a:sy n="47" d="100"/>
        </p:scale>
        <p:origin x="1132" y="68"/>
      </p:cViewPr>
      <p:guideLst>
        <p:guide orient="horz" pos="3101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748" y="-10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6EE4DB6-62BC-414B-9576-E47825581052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8200" y="692150"/>
            <a:ext cx="273367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8ABC770-4A24-40F8-9053-5D3BF8B3B3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6101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2203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28303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4405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0506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56608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2708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08810" algn="l" defTabSz="9522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7289" y="8604713"/>
            <a:ext cx="377825" cy="256398"/>
          </a:xfrm>
          <a:prstGeom prst="rect">
            <a:avLst/>
          </a:prstGeom>
          <a:noFill/>
        </p:spPr>
      </p:pic>
      <p:sp>
        <p:nvSpPr>
          <p:cNvPr id="8" name="Text Box 1"/>
          <p:cNvSpPr txBox="1">
            <a:spLocks noChangeArrowheads="1"/>
          </p:cNvSpPr>
          <p:nvPr userDrawn="1"/>
        </p:nvSpPr>
        <p:spPr bwMode="auto">
          <a:xfrm>
            <a:off x="2057399" y="8943155"/>
            <a:ext cx="5619645" cy="8238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100657" tIns="50329" rIns="100657" bIns="50329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10065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Peak Safety Performance </a:t>
            </a:r>
          </a:p>
          <a:p>
            <a:pPr marL="0" marR="0" lvl="0" indent="0" algn="r" defTabSz="10065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Standard in Safety Training &amp; Performance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9A4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100657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9A4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www.peaksafetyperformance.com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9A4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3782462" y="8617428"/>
            <a:ext cx="203345" cy="40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657" tIns="50329" rIns="100657" bIns="503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10065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1363" algn="ctr"/>
                <a:tab pos="6542727" algn="r"/>
              </a:tabLst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782462" y="8617428"/>
            <a:ext cx="203345" cy="40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657" tIns="50329" rIns="100657" bIns="5032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100657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71363" algn="ctr"/>
                <a:tab pos="6542727" algn="r"/>
              </a:tabLst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8861108"/>
            <a:ext cx="77724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2"/>
            <a:ext cx="7772400" cy="21060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026846"/>
            <a:ext cx="1561171" cy="6400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3" y="526472"/>
            <a:ext cx="1311593" cy="1119945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8" y="526472"/>
            <a:ext cx="3805238" cy="111994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326761"/>
            <a:ext cx="6606540" cy="195546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173020"/>
            <a:ext cx="6606540" cy="215374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2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65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98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31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6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197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30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629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7" y="3063099"/>
            <a:ext cx="2558415" cy="866282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2" y="3063099"/>
            <a:ext cx="2558415" cy="866282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394283"/>
            <a:ext cx="6995160" cy="1640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2" y="2203885"/>
            <a:ext cx="3434160" cy="91847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286" indent="0">
              <a:buNone/>
              <a:defRPr sz="2200" b="1"/>
            </a:lvl2pPr>
            <a:lvl3pPr marL="1006573" indent="0">
              <a:buNone/>
              <a:defRPr sz="2000" b="1"/>
            </a:lvl3pPr>
            <a:lvl4pPr marL="1509859" indent="0">
              <a:buNone/>
              <a:defRPr sz="1800" b="1"/>
            </a:lvl4pPr>
            <a:lvl5pPr marL="2013146" indent="0">
              <a:buNone/>
              <a:defRPr sz="1800" b="1"/>
            </a:lvl5pPr>
            <a:lvl6pPr marL="2516434" indent="0">
              <a:buNone/>
              <a:defRPr sz="1800" b="1"/>
            </a:lvl6pPr>
            <a:lvl7pPr marL="3019720" indent="0">
              <a:buNone/>
              <a:defRPr sz="1800" b="1"/>
            </a:lvl7pPr>
            <a:lvl8pPr marL="3523007" indent="0">
              <a:buNone/>
              <a:defRPr sz="1800" b="1"/>
            </a:lvl8pPr>
            <a:lvl9pPr marL="402629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2" y="3122357"/>
            <a:ext cx="3434160" cy="567265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03885"/>
            <a:ext cx="3435508" cy="91847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286" indent="0">
              <a:buNone/>
              <a:defRPr sz="2200" b="1"/>
            </a:lvl2pPr>
            <a:lvl3pPr marL="1006573" indent="0">
              <a:buNone/>
              <a:defRPr sz="2000" b="1"/>
            </a:lvl3pPr>
            <a:lvl4pPr marL="1509859" indent="0">
              <a:buNone/>
              <a:defRPr sz="1800" b="1"/>
            </a:lvl4pPr>
            <a:lvl5pPr marL="2013146" indent="0">
              <a:buNone/>
              <a:defRPr sz="1800" b="1"/>
            </a:lvl5pPr>
            <a:lvl6pPr marL="2516434" indent="0">
              <a:buNone/>
              <a:defRPr sz="1800" b="1"/>
            </a:lvl6pPr>
            <a:lvl7pPr marL="3019720" indent="0">
              <a:buNone/>
              <a:defRPr sz="1800" b="1"/>
            </a:lvl7pPr>
            <a:lvl8pPr marL="3523007" indent="0">
              <a:buNone/>
              <a:defRPr sz="1800" b="1"/>
            </a:lvl8pPr>
            <a:lvl9pPr marL="4026293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22357"/>
            <a:ext cx="3435508" cy="567265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2/25/2017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2/25/2017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2/25/2017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3" y="392004"/>
            <a:ext cx="2557066" cy="166829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5" y="392007"/>
            <a:ext cx="4344988" cy="840301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3" y="2060303"/>
            <a:ext cx="2557066" cy="6734716"/>
          </a:xfrm>
        </p:spPr>
        <p:txBody>
          <a:bodyPr/>
          <a:lstStyle>
            <a:lvl1pPr marL="0" indent="0">
              <a:buNone/>
              <a:defRPr sz="1500"/>
            </a:lvl1pPr>
            <a:lvl2pPr marL="503286" indent="0">
              <a:buNone/>
              <a:defRPr sz="1300"/>
            </a:lvl2pPr>
            <a:lvl3pPr marL="1006573" indent="0">
              <a:buNone/>
              <a:defRPr sz="1100"/>
            </a:lvl3pPr>
            <a:lvl4pPr marL="1509859" indent="0">
              <a:buNone/>
              <a:defRPr sz="1000"/>
            </a:lvl4pPr>
            <a:lvl5pPr marL="2013146" indent="0">
              <a:buNone/>
              <a:defRPr sz="1000"/>
            </a:lvl5pPr>
            <a:lvl6pPr marL="2516434" indent="0">
              <a:buNone/>
              <a:defRPr sz="1000"/>
            </a:lvl6pPr>
            <a:lvl7pPr marL="3019720" indent="0">
              <a:buNone/>
              <a:defRPr sz="1000"/>
            </a:lvl7pPr>
            <a:lvl8pPr marL="3523007" indent="0">
              <a:buNone/>
              <a:defRPr sz="1000"/>
            </a:lvl8pPr>
            <a:lvl9pPr marL="402629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6891973"/>
            <a:ext cx="4663440" cy="81363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79729"/>
            <a:ext cx="4663440" cy="5907405"/>
          </a:xfrm>
        </p:spPr>
        <p:txBody>
          <a:bodyPr/>
          <a:lstStyle>
            <a:lvl1pPr marL="0" indent="0">
              <a:buNone/>
              <a:defRPr sz="3500"/>
            </a:lvl1pPr>
            <a:lvl2pPr marL="503286" indent="0">
              <a:buNone/>
              <a:defRPr sz="3100"/>
            </a:lvl2pPr>
            <a:lvl3pPr marL="1006573" indent="0">
              <a:buNone/>
              <a:defRPr sz="2600"/>
            </a:lvl3pPr>
            <a:lvl4pPr marL="1509859" indent="0">
              <a:buNone/>
              <a:defRPr sz="2200"/>
            </a:lvl4pPr>
            <a:lvl5pPr marL="2013146" indent="0">
              <a:buNone/>
              <a:defRPr sz="2200"/>
            </a:lvl5pPr>
            <a:lvl6pPr marL="2516434" indent="0">
              <a:buNone/>
              <a:defRPr sz="2200"/>
            </a:lvl6pPr>
            <a:lvl7pPr marL="3019720" indent="0">
              <a:buNone/>
              <a:defRPr sz="2200"/>
            </a:lvl7pPr>
            <a:lvl8pPr marL="3523007" indent="0">
              <a:buNone/>
              <a:defRPr sz="2200"/>
            </a:lvl8pPr>
            <a:lvl9pPr marL="4026293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705610"/>
            <a:ext cx="4663440" cy="1155498"/>
          </a:xfrm>
        </p:spPr>
        <p:txBody>
          <a:bodyPr/>
          <a:lstStyle>
            <a:lvl1pPr marL="0" indent="0">
              <a:buNone/>
              <a:defRPr sz="1500"/>
            </a:lvl1pPr>
            <a:lvl2pPr marL="503286" indent="0">
              <a:buNone/>
              <a:defRPr sz="1300"/>
            </a:lvl2pPr>
            <a:lvl3pPr marL="1006573" indent="0">
              <a:buNone/>
              <a:defRPr sz="1100"/>
            </a:lvl3pPr>
            <a:lvl4pPr marL="1509859" indent="0">
              <a:buNone/>
              <a:defRPr sz="1000"/>
            </a:lvl4pPr>
            <a:lvl5pPr marL="2013146" indent="0">
              <a:buNone/>
              <a:defRPr sz="1000"/>
            </a:lvl5pPr>
            <a:lvl6pPr marL="2516434" indent="0">
              <a:buNone/>
              <a:defRPr sz="1000"/>
            </a:lvl6pPr>
            <a:lvl7pPr marL="3019720" indent="0">
              <a:buNone/>
              <a:defRPr sz="1000"/>
            </a:lvl7pPr>
            <a:lvl8pPr marL="3523007" indent="0">
              <a:buNone/>
              <a:defRPr sz="1000"/>
            </a:lvl8pPr>
            <a:lvl9pPr marL="402629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394283"/>
            <a:ext cx="6995160" cy="1640946"/>
          </a:xfrm>
          <a:prstGeom prst="rect">
            <a:avLst/>
          </a:prstGeom>
        </p:spPr>
        <p:txBody>
          <a:bodyPr vert="horz" lIns="100657" tIns="50329" rIns="100657" bIns="5032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97327"/>
            <a:ext cx="6995160" cy="6497690"/>
          </a:xfrm>
          <a:prstGeom prst="rect">
            <a:avLst/>
          </a:prstGeom>
        </p:spPr>
        <p:txBody>
          <a:bodyPr vert="horz" lIns="100657" tIns="50329" rIns="100657" bIns="503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125486"/>
            <a:ext cx="1813560" cy="524191"/>
          </a:xfrm>
          <a:prstGeom prst="rect">
            <a:avLst/>
          </a:prstGeom>
        </p:spPr>
        <p:txBody>
          <a:bodyPr vert="horz" lIns="100657" tIns="50329" rIns="100657" bIns="5032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31EC-A4D9-43A3-B36F-32989E56007C}" type="datetimeFigureOut">
              <a:rPr lang="en-US" smtClean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125486"/>
            <a:ext cx="2461260" cy="524191"/>
          </a:xfrm>
          <a:prstGeom prst="rect">
            <a:avLst/>
          </a:prstGeom>
        </p:spPr>
        <p:txBody>
          <a:bodyPr vert="horz" lIns="100657" tIns="50329" rIns="100657" bIns="5032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125486"/>
            <a:ext cx="1813560" cy="524191"/>
          </a:xfrm>
          <a:prstGeom prst="rect">
            <a:avLst/>
          </a:prstGeom>
        </p:spPr>
        <p:txBody>
          <a:bodyPr vert="horz" lIns="100657" tIns="50329" rIns="100657" bIns="5032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6573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466" indent="-377466" algn="l" defTabSz="1006573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840" indent="-314554" algn="l" defTabSz="100657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216" indent="-251644" algn="l" defTabSz="1006573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1503" indent="-251644" algn="l" defTabSz="100657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4790" indent="-251644" algn="l" defTabSz="100657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8077" indent="-251644" algn="l" defTabSz="100657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1363" indent="-251644" algn="l" defTabSz="100657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4650" indent="-251644" algn="l" defTabSz="100657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7937" indent="-251644" algn="l" defTabSz="100657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286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573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9859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3146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6434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9720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007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6293" algn="l" defTabSz="100657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Diagonal Corners Rounded 8"/>
          <p:cNvSpPr/>
          <p:nvPr/>
        </p:nvSpPr>
        <p:spPr>
          <a:xfrm>
            <a:off x="3733800" y="2912407"/>
            <a:ext cx="3886200" cy="5363230"/>
          </a:xfrm>
          <a:prstGeom prst="round2DiagRect">
            <a:avLst/>
          </a:prstGeom>
          <a:ln>
            <a:solidFill>
              <a:srgbClr val="009A4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800" b="1" spc="114" dirty="0">
                <a:solidFill>
                  <a:srgbClr val="009A46"/>
                </a:solidFill>
                <a:cs typeface="Verdana"/>
              </a:rPr>
              <a:t>The SAFE DIALOGUE provides people with a method to generate useful discussions about safety.  </a:t>
            </a:r>
          </a:p>
          <a:p>
            <a:endParaRPr lang="en-US" sz="1800" b="1" spc="114" dirty="0">
              <a:solidFill>
                <a:srgbClr val="009A46"/>
              </a:solidFill>
              <a:cs typeface="Verdana"/>
            </a:endParaRPr>
          </a:p>
          <a:p>
            <a:r>
              <a:rPr lang="en-US" sz="1800" b="1" spc="114" dirty="0">
                <a:solidFill>
                  <a:srgbClr val="009A46"/>
                </a:solidFill>
                <a:cs typeface="Verdana"/>
              </a:rPr>
              <a:t>Ask the  following  questions:</a:t>
            </a:r>
          </a:p>
          <a:p>
            <a:endParaRPr lang="en-US" sz="1800" b="1" spc="114" dirty="0">
              <a:solidFill>
                <a:srgbClr val="009A46"/>
              </a:solidFill>
              <a:cs typeface="Verdana"/>
            </a:endParaRPr>
          </a:p>
          <a:p>
            <a:pPr marL="219366" marR="94673" indent="-207820">
              <a:lnSpc>
                <a:spcPct val="107500"/>
              </a:lnSpc>
              <a:buFont typeface="Symbol"/>
              <a:buChar char=""/>
              <a:tabLst>
                <a:tab pos="219366" algn="l"/>
              </a:tabLst>
            </a:pPr>
            <a:r>
              <a:rPr lang="en-US" sz="1800" dirty="0">
                <a:solidFill>
                  <a:srgbClr val="009A46"/>
                </a:solidFill>
                <a:cs typeface="Cambria"/>
              </a:rPr>
              <a:t>What are the critical steps of the job?</a:t>
            </a:r>
          </a:p>
          <a:p>
            <a:pPr marL="219366" marR="94673" indent="-207820">
              <a:lnSpc>
                <a:spcPct val="107500"/>
              </a:lnSpc>
              <a:buFont typeface="Symbol"/>
              <a:buChar char=""/>
              <a:tabLst>
                <a:tab pos="219366" algn="l"/>
              </a:tabLst>
            </a:pPr>
            <a:r>
              <a:rPr lang="en-US" sz="1800" dirty="0">
                <a:solidFill>
                  <a:srgbClr val="009A46"/>
                </a:solidFill>
                <a:cs typeface="Cambria"/>
              </a:rPr>
              <a:t>What errors can you anticipate?</a:t>
            </a:r>
          </a:p>
          <a:p>
            <a:pPr marL="219366" marR="94673" indent="-207820">
              <a:lnSpc>
                <a:spcPct val="107500"/>
              </a:lnSpc>
              <a:buFont typeface="Symbol"/>
              <a:buChar char=""/>
              <a:tabLst>
                <a:tab pos="219366" algn="l"/>
              </a:tabLst>
            </a:pPr>
            <a:r>
              <a:rPr lang="en-US" sz="1800" dirty="0">
                <a:solidFill>
                  <a:srgbClr val="009A46"/>
                </a:solidFill>
                <a:cs typeface="Cambria"/>
              </a:rPr>
              <a:t>What is the worse thing that can happen?</a:t>
            </a:r>
          </a:p>
          <a:p>
            <a:pPr marL="219366" marR="94673" indent="-207820">
              <a:lnSpc>
                <a:spcPct val="107500"/>
              </a:lnSpc>
              <a:buFont typeface="Symbol"/>
              <a:buChar char=""/>
              <a:tabLst>
                <a:tab pos="219366" algn="l"/>
              </a:tabLst>
            </a:pPr>
            <a:r>
              <a:rPr lang="en-US" sz="1800" dirty="0">
                <a:solidFill>
                  <a:srgbClr val="009A46"/>
                </a:solidFill>
                <a:cs typeface="Cambria"/>
              </a:rPr>
              <a:t>How do you do you protect yourself?</a:t>
            </a:r>
          </a:p>
          <a:p>
            <a:pPr marL="219366" marR="94673" indent="-207820">
              <a:lnSpc>
                <a:spcPct val="107500"/>
              </a:lnSpc>
              <a:buFont typeface="Symbol"/>
              <a:buChar char=""/>
              <a:tabLst>
                <a:tab pos="219366" algn="l"/>
              </a:tabLst>
            </a:pPr>
            <a:r>
              <a:rPr lang="en-US" sz="1800" b="1" dirty="0">
                <a:solidFill>
                  <a:srgbClr val="009A46"/>
                </a:solidFill>
                <a:cs typeface="Cambria"/>
              </a:rPr>
              <a:t>Describe the benefit of using the SAFE DIALOGUE.  Provide examples.</a:t>
            </a:r>
            <a:endParaRPr lang="en-US" sz="1800" dirty="0">
              <a:solidFill>
                <a:srgbClr val="009A4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676400" y="1722437"/>
            <a:ext cx="5105400" cy="914400"/>
          </a:xfrm>
          <a:prstGeom prst="rect">
            <a:avLst/>
          </a:prstGeom>
          <a:ln>
            <a:solidFill>
              <a:srgbClr val="009A46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1pPr>
            <a:lvl2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2pPr>
            <a:lvl3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3pPr>
            <a:lvl4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4pPr>
            <a:lvl5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kern="1200">
                <a:solidFill>
                  <a:srgbClr val="B2B2B2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Aft>
                <a:spcPts val="600"/>
              </a:spcAft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dirty="0">
                <a:solidFill>
                  <a:srgbClr val="009A46"/>
                </a:solidFill>
                <a:cs typeface="Arial" charset="0"/>
              </a:rPr>
              <a:t>SAFE DIALOGUE</a:t>
            </a:r>
          </a:p>
          <a:p>
            <a:pPr algn="ctr">
              <a:lnSpc>
                <a:spcPct val="80000"/>
              </a:lnSpc>
              <a:buClr>
                <a:srgbClr val="104160"/>
              </a:buClr>
              <a:buSzPct val="90000"/>
              <a:buFont typeface="Monotype Sorts" pitchFamily="2" charset="2"/>
              <a:buNone/>
            </a:pPr>
            <a:r>
              <a:rPr lang="en-US" sz="1800" b="0" i="1" dirty="0">
                <a:solidFill>
                  <a:srgbClr val="009A46"/>
                </a:solidFill>
                <a:cs typeface="Arial" charset="0"/>
              </a:rPr>
              <a:t>Prevention Begins with a Conversation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394261"/>
            <a:ext cx="3048000" cy="434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486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71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Monotype Sorts</vt:lpstr>
      <vt:lpstr>Symbol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Lynn</cp:lastModifiedBy>
  <cp:revision>117</cp:revision>
  <cp:lastPrinted>2016-11-18T20:50:17Z</cp:lastPrinted>
  <dcterms:created xsi:type="dcterms:W3CDTF">2016-02-25T16:59:32Z</dcterms:created>
  <dcterms:modified xsi:type="dcterms:W3CDTF">2017-02-25T22:28:47Z</dcterms:modified>
</cp:coreProperties>
</file>